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mo Bold" charset="1" panose="020B0704020202020204"/>
      <p:regular r:id="rId24"/>
    </p:embeddedFont>
    <p:embeddedFont>
      <p:font typeface="Inter" charset="1" panose="020B0502030000000004"/>
      <p:regular r:id="rId25"/>
    </p:embeddedFont>
    <p:embeddedFont>
      <p:font typeface="Canva Sans Bold" charset="1" panose="020B08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notesSlides/notesSlide3.xml" Type="http://schemas.openxmlformats.org/officeDocument/2006/relationships/notesSlide"/><Relationship Id="rId28" Target="notesSlides/notesSlide4.xml" Type="http://schemas.openxmlformats.org/officeDocument/2006/relationships/notesSlide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36" Target="notesSlides/notesSlide11.xml" Type="http://schemas.openxmlformats.org/officeDocument/2006/relationships/notesSlide"/><Relationship Id="rId37" Target="notesSlides/notesSlide12.xml" Type="http://schemas.openxmlformats.org/officeDocument/2006/relationships/notesSlide"/><Relationship Id="rId38" Target="notesSlides/notesSlide13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344275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87475" y="2876306"/>
            <a:ext cx="8042821" cy="2267194"/>
            <a:chOff x="0" y="0"/>
            <a:chExt cx="10723762" cy="30229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23762" cy="3022925"/>
            </a:xfrm>
            <a:custGeom>
              <a:avLst/>
              <a:gdLst/>
              <a:ahLst/>
              <a:cxnLst/>
              <a:rect r="r" b="b" t="t" l="l"/>
              <a:pathLst>
                <a:path h="3022925" w="10723762">
                  <a:moveTo>
                    <a:pt x="0" y="0"/>
                  </a:moveTo>
                  <a:lnTo>
                    <a:pt x="10723762" y="0"/>
                  </a:lnTo>
                  <a:lnTo>
                    <a:pt x="10723762" y="3022925"/>
                  </a:lnTo>
                  <a:lnTo>
                    <a:pt x="0" y="3022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0723762" cy="3080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25"/>
                </a:lnSpc>
              </a:pPr>
              <a:r>
                <a:rPr lang="en-US" b="true" sz="6124" spc="-122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Olympics Data Analysis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208985"/>
            <a:ext cx="9445526" cy="453629"/>
            <a:chOff x="0" y="0"/>
            <a:chExt cx="12594035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Data-Driven Insights into Olympic Performance (1976 - 2008)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7475" y="5997922"/>
            <a:ext cx="463154" cy="463154"/>
            <a:chOff x="0" y="0"/>
            <a:chExt cx="617538" cy="6175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001762" y="6012210"/>
            <a:ext cx="434579" cy="434579"/>
          </a:xfrm>
          <a:custGeom>
            <a:avLst/>
            <a:gdLst/>
            <a:ahLst/>
            <a:cxnLst/>
            <a:rect r="r" b="b" t="t" l="l"/>
            <a:pathLst>
              <a:path h="434579" w="434579">
                <a:moveTo>
                  <a:pt x="0" y="0"/>
                </a:moveTo>
                <a:lnTo>
                  <a:pt x="434579" y="0"/>
                </a:lnTo>
                <a:lnTo>
                  <a:pt x="434579" y="434579"/>
                </a:lnTo>
                <a:lnTo>
                  <a:pt x="0" y="434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587550" y="5981551"/>
            <a:ext cx="2564755" cy="496044"/>
            <a:chOff x="0" y="0"/>
            <a:chExt cx="3419673" cy="6613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19673" cy="661392"/>
            </a:xfrm>
            <a:custGeom>
              <a:avLst/>
              <a:gdLst/>
              <a:ahLst/>
              <a:cxnLst/>
              <a:rect r="r" b="b" t="t" l="l"/>
              <a:pathLst>
                <a:path h="661392" w="3419673">
                  <a:moveTo>
                    <a:pt x="0" y="0"/>
                  </a:moveTo>
                  <a:lnTo>
                    <a:pt x="3419673" y="0"/>
                  </a:lnTo>
                  <a:lnTo>
                    <a:pt x="3419673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3419673" cy="7375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b="true" sz="2750" spc="-45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by Dhruv Singh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136428"/>
            <a:ext cx="9445526" cy="1949054"/>
            <a:chOff x="0" y="0"/>
            <a:chExt cx="12594035" cy="25987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598738"/>
            </a:xfrm>
            <a:custGeom>
              <a:avLst/>
              <a:gdLst/>
              <a:ahLst/>
              <a:cxnLst/>
              <a:rect r="r" b="b" t="t" l="l"/>
              <a:pathLst>
                <a:path h="25987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598738"/>
                  </a:lnTo>
                  <a:lnTo>
                    <a:pt x="0" y="2598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655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25"/>
                </a:lnSpc>
              </a:pPr>
              <a:r>
                <a:rPr lang="en-US" b="true" sz="6124" spc="-122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Trends in Medal Wins Over the Years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8389" y="4510682"/>
            <a:ext cx="38100" cy="3639890"/>
            <a:chOff x="0" y="0"/>
            <a:chExt cx="50800" cy="48531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0" cy="4853178"/>
            </a:xfrm>
            <a:custGeom>
              <a:avLst/>
              <a:gdLst/>
              <a:ahLst/>
              <a:cxnLst/>
              <a:rect r="r" b="b" t="t" l="l"/>
              <a:pathLst>
                <a:path h="485317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4827778"/>
                  </a:lnTo>
                  <a:cubicBezTo>
                    <a:pt x="50800" y="4841748"/>
                    <a:pt x="39370" y="4853178"/>
                    <a:pt x="25400" y="4853178"/>
                  </a:cubicBezTo>
                  <a:cubicBezTo>
                    <a:pt x="11430" y="4853178"/>
                    <a:pt x="0" y="4841748"/>
                    <a:pt x="0" y="4827778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98277" y="5129510"/>
            <a:ext cx="992237" cy="38100"/>
            <a:chOff x="0" y="0"/>
            <a:chExt cx="1322983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3738" y="4824859"/>
            <a:ext cx="647402" cy="647402"/>
            <a:chOff x="0" y="0"/>
            <a:chExt cx="863203" cy="863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21891" y="4914602"/>
            <a:ext cx="190946" cy="467766"/>
            <a:chOff x="0" y="0"/>
            <a:chExt cx="254595" cy="6236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4595" cy="623688"/>
            </a:xfrm>
            <a:custGeom>
              <a:avLst/>
              <a:gdLst/>
              <a:ahLst/>
              <a:cxnLst/>
              <a:rect r="r" b="b" t="t" l="l"/>
              <a:pathLst>
                <a:path h="623688" w="254595">
                  <a:moveTo>
                    <a:pt x="0" y="0"/>
                  </a:moveTo>
                  <a:lnTo>
                    <a:pt x="254595" y="0"/>
                  </a:lnTo>
                  <a:lnTo>
                    <a:pt x="254595" y="623688"/>
                  </a:lnTo>
                  <a:lnTo>
                    <a:pt x="0" y="623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254595" cy="585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625"/>
                </a:lnSpc>
              </a:pPr>
              <a:r>
                <a:rPr lang="en-US" b="true" sz="3625" spc="-73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976860" y="4794200"/>
            <a:ext cx="3898552" cy="487413"/>
            <a:chOff x="0" y="0"/>
            <a:chExt cx="5198070" cy="6498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Medal Spike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976860" y="5451722"/>
            <a:ext cx="7460902" cy="453629"/>
            <a:chOff x="0" y="0"/>
            <a:chExt cx="9947870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947870" cy="604838"/>
            </a:xfrm>
            <a:custGeom>
              <a:avLst/>
              <a:gdLst/>
              <a:ahLst/>
              <a:cxnLst/>
              <a:rect r="r" b="b" t="t" l="l"/>
              <a:pathLst>
                <a:path h="604838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994787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Increased participation in some years.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98277" y="7091214"/>
            <a:ext cx="992237" cy="38100"/>
            <a:chOff x="0" y="0"/>
            <a:chExt cx="1322983" cy="50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93738" y="6786562"/>
            <a:ext cx="647402" cy="647403"/>
            <a:chOff x="0" y="0"/>
            <a:chExt cx="863203" cy="8632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89448" y="6876306"/>
            <a:ext cx="255984" cy="467766"/>
            <a:chOff x="0" y="0"/>
            <a:chExt cx="341312" cy="6236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1312" cy="623688"/>
            </a:xfrm>
            <a:custGeom>
              <a:avLst/>
              <a:gdLst/>
              <a:ahLst/>
              <a:cxnLst/>
              <a:rect r="r" b="b" t="t" l="l"/>
              <a:pathLst>
                <a:path h="623688" w="341312">
                  <a:moveTo>
                    <a:pt x="0" y="0"/>
                  </a:moveTo>
                  <a:lnTo>
                    <a:pt x="341312" y="0"/>
                  </a:lnTo>
                  <a:lnTo>
                    <a:pt x="341312" y="623688"/>
                  </a:lnTo>
                  <a:lnTo>
                    <a:pt x="0" y="623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38100"/>
              <a:ext cx="341312" cy="585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625"/>
                </a:lnSpc>
              </a:pPr>
              <a:r>
                <a:rPr lang="en-US" b="true" sz="3625" spc="-73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976860" y="6755904"/>
            <a:ext cx="3898552" cy="487412"/>
            <a:chOff x="0" y="0"/>
            <a:chExt cx="5198070" cy="6498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Post-1990 Decline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976860" y="7413426"/>
            <a:ext cx="7460902" cy="453629"/>
            <a:chOff x="0" y="0"/>
            <a:chExt cx="9947870" cy="60483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947870" cy="604838"/>
            </a:xfrm>
            <a:custGeom>
              <a:avLst/>
              <a:gdLst/>
              <a:ahLst/>
              <a:cxnLst/>
              <a:rect r="r" b="b" t="t" l="l"/>
              <a:pathLst>
                <a:path h="604838" w="9947870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994787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Political factors influenced some countries.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1784" y="740271"/>
            <a:ext cx="9546431" cy="1849934"/>
            <a:chOff x="0" y="0"/>
            <a:chExt cx="12728575" cy="2466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28575" cy="2466578"/>
            </a:xfrm>
            <a:custGeom>
              <a:avLst/>
              <a:gdLst/>
              <a:ahLst/>
              <a:cxnLst/>
              <a:rect r="r" b="b" t="t" l="l"/>
              <a:pathLst>
                <a:path h="2466578" w="12728575">
                  <a:moveTo>
                    <a:pt x="0" y="0"/>
                  </a:moveTo>
                  <a:lnTo>
                    <a:pt x="12728575" y="0"/>
                  </a:lnTo>
                  <a:lnTo>
                    <a:pt x="12728575" y="2466578"/>
                  </a:lnTo>
                  <a:lnTo>
                    <a:pt x="0" y="24665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728575" cy="25237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250"/>
                </a:lnSpc>
              </a:pPr>
              <a:r>
                <a:rPr lang="en-US" b="true" sz="5812" spc="-116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Can We Predict Medal Winners?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41784" y="2993826"/>
            <a:ext cx="672704" cy="672704"/>
          </a:xfrm>
          <a:custGeom>
            <a:avLst/>
            <a:gdLst/>
            <a:ahLst/>
            <a:cxnLst/>
            <a:rect r="r" b="b" t="t" l="l"/>
            <a:pathLst>
              <a:path h="672704" w="672704">
                <a:moveTo>
                  <a:pt x="0" y="0"/>
                </a:moveTo>
                <a:lnTo>
                  <a:pt x="672704" y="0"/>
                </a:lnTo>
                <a:lnTo>
                  <a:pt x="672704" y="672704"/>
                </a:lnTo>
                <a:lnTo>
                  <a:pt x="0" y="672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41784" y="3935611"/>
            <a:ext cx="2913012" cy="924817"/>
            <a:chOff x="0" y="0"/>
            <a:chExt cx="3884017" cy="12330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84017" cy="1233090"/>
            </a:xfrm>
            <a:custGeom>
              <a:avLst/>
              <a:gdLst/>
              <a:ahLst/>
              <a:cxnLst/>
              <a:rect r="r" b="b" t="t" l="l"/>
              <a:pathLst>
                <a:path h="1233090" w="3884017">
                  <a:moveTo>
                    <a:pt x="0" y="0"/>
                  </a:moveTo>
                  <a:lnTo>
                    <a:pt x="3884017" y="0"/>
                  </a:lnTo>
                  <a:lnTo>
                    <a:pt x="3884017" y="1233090"/>
                  </a:lnTo>
                  <a:lnTo>
                    <a:pt x="0" y="1233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3884017" cy="1261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b="true" sz="2874" spc="-58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Logistic Regression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1784" y="5021759"/>
            <a:ext cx="2913012" cy="860822"/>
            <a:chOff x="0" y="0"/>
            <a:chExt cx="3884017" cy="11477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84017" cy="1147763"/>
            </a:xfrm>
            <a:custGeom>
              <a:avLst/>
              <a:gdLst/>
              <a:ahLst/>
              <a:cxnLst/>
              <a:rect r="r" b="b" t="t" l="l"/>
              <a:pathLst>
                <a:path h="1147763" w="3884017">
                  <a:moveTo>
                    <a:pt x="0" y="0"/>
                  </a:moveTo>
                  <a:lnTo>
                    <a:pt x="3884017" y="0"/>
                  </a:lnTo>
                  <a:lnTo>
                    <a:pt x="3884017" y="1147763"/>
                  </a:lnTo>
                  <a:lnTo>
                    <a:pt x="0" y="1147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3884017" cy="12430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 spc="-42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Predict medal wins based on factors.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4258419" y="2993826"/>
            <a:ext cx="672704" cy="672704"/>
          </a:xfrm>
          <a:custGeom>
            <a:avLst/>
            <a:gdLst/>
            <a:ahLst/>
            <a:cxnLst/>
            <a:rect r="r" b="b" t="t" l="l"/>
            <a:pathLst>
              <a:path h="672704" w="672704">
                <a:moveTo>
                  <a:pt x="0" y="0"/>
                </a:moveTo>
                <a:lnTo>
                  <a:pt x="672704" y="0"/>
                </a:lnTo>
                <a:lnTo>
                  <a:pt x="672704" y="672704"/>
                </a:lnTo>
                <a:lnTo>
                  <a:pt x="0" y="672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258419" y="3935611"/>
            <a:ext cx="2913012" cy="462409"/>
            <a:chOff x="0" y="0"/>
            <a:chExt cx="3884017" cy="61654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84017" cy="616545"/>
            </a:xfrm>
            <a:custGeom>
              <a:avLst/>
              <a:gdLst/>
              <a:ahLst/>
              <a:cxnLst/>
              <a:rect r="r" b="b" t="t" l="l"/>
              <a:pathLst>
                <a:path h="616545" w="3884017">
                  <a:moveTo>
                    <a:pt x="0" y="0"/>
                  </a:moveTo>
                  <a:lnTo>
                    <a:pt x="3884017" y="0"/>
                  </a:lnTo>
                  <a:lnTo>
                    <a:pt x="3884017" y="616545"/>
                  </a:lnTo>
                  <a:lnTo>
                    <a:pt x="0" y="6165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3884017" cy="6451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b="true" sz="2874" spc="-58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Features Used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258419" y="4559350"/>
            <a:ext cx="2913012" cy="860823"/>
            <a:chOff x="0" y="0"/>
            <a:chExt cx="3884017" cy="11477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84017" cy="1147763"/>
            </a:xfrm>
            <a:custGeom>
              <a:avLst/>
              <a:gdLst/>
              <a:ahLst/>
              <a:cxnLst/>
              <a:rect r="r" b="b" t="t" l="l"/>
              <a:pathLst>
                <a:path h="1147763" w="3884017">
                  <a:moveTo>
                    <a:pt x="0" y="0"/>
                  </a:moveTo>
                  <a:lnTo>
                    <a:pt x="3884017" y="0"/>
                  </a:lnTo>
                  <a:lnTo>
                    <a:pt x="3884017" y="1147763"/>
                  </a:lnTo>
                  <a:lnTo>
                    <a:pt x="0" y="1147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3884017" cy="12430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 spc="-42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Country, sport, gender, event type.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7575054" y="2993826"/>
            <a:ext cx="672704" cy="672704"/>
          </a:xfrm>
          <a:custGeom>
            <a:avLst/>
            <a:gdLst/>
            <a:ahLst/>
            <a:cxnLst/>
            <a:rect r="r" b="b" t="t" l="l"/>
            <a:pathLst>
              <a:path h="672704" w="672704">
                <a:moveTo>
                  <a:pt x="0" y="0"/>
                </a:moveTo>
                <a:lnTo>
                  <a:pt x="672703" y="0"/>
                </a:lnTo>
                <a:lnTo>
                  <a:pt x="672703" y="672704"/>
                </a:lnTo>
                <a:lnTo>
                  <a:pt x="0" y="6727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7575054" y="3935611"/>
            <a:ext cx="2913161" cy="462409"/>
            <a:chOff x="0" y="0"/>
            <a:chExt cx="3884215" cy="6165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884215" cy="616545"/>
            </a:xfrm>
            <a:custGeom>
              <a:avLst/>
              <a:gdLst/>
              <a:ahLst/>
              <a:cxnLst/>
              <a:rect r="r" b="b" t="t" l="l"/>
              <a:pathLst>
                <a:path h="616545" w="3884215">
                  <a:moveTo>
                    <a:pt x="0" y="0"/>
                  </a:moveTo>
                  <a:lnTo>
                    <a:pt x="3884215" y="0"/>
                  </a:lnTo>
                  <a:lnTo>
                    <a:pt x="3884215" y="616545"/>
                  </a:lnTo>
                  <a:lnTo>
                    <a:pt x="0" y="6165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3884215" cy="6451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b="true" sz="2874" spc="-58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Accuracy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575054" y="4559350"/>
            <a:ext cx="2913161" cy="860823"/>
            <a:chOff x="0" y="0"/>
            <a:chExt cx="3884215" cy="114776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884215" cy="1147763"/>
            </a:xfrm>
            <a:custGeom>
              <a:avLst/>
              <a:gdLst/>
              <a:ahLst/>
              <a:cxnLst/>
              <a:rect r="r" b="b" t="t" l="l"/>
              <a:pathLst>
                <a:path h="1147763" w="3884215">
                  <a:moveTo>
                    <a:pt x="0" y="0"/>
                  </a:moveTo>
                  <a:lnTo>
                    <a:pt x="3884215" y="0"/>
                  </a:lnTo>
                  <a:lnTo>
                    <a:pt x="3884215" y="1147763"/>
                  </a:lnTo>
                  <a:lnTo>
                    <a:pt x="0" y="1147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3884215" cy="12430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 spc="-42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75% accuracy achieved.</a:t>
              </a:r>
            </a:p>
          </p:txBody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941784" y="6689824"/>
            <a:ext cx="672704" cy="672704"/>
          </a:xfrm>
          <a:custGeom>
            <a:avLst/>
            <a:gdLst/>
            <a:ahLst/>
            <a:cxnLst/>
            <a:rect r="r" b="b" t="t" l="l"/>
            <a:pathLst>
              <a:path h="672704" w="672704">
                <a:moveTo>
                  <a:pt x="0" y="0"/>
                </a:moveTo>
                <a:lnTo>
                  <a:pt x="672704" y="0"/>
                </a:lnTo>
                <a:lnTo>
                  <a:pt x="672704" y="672703"/>
                </a:lnTo>
                <a:lnTo>
                  <a:pt x="0" y="6727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941784" y="7631609"/>
            <a:ext cx="2913012" cy="462409"/>
            <a:chOff x="0" y="0"/>
            <a:chExt cx="3884017" cy="61654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884017" cy="616545"/>
            </a:xfrm>
            <a:custGeom>
              <a:avLst/>
              <a:gdLst/>
              <a:ahLst/>
              <a:cxnLst/>
              <a:rect r="r" b="b" t="t" l="l"/>
              <a:pathLst>
                <a:path h="616545" w="3884017">
                  <a:moveTo>
                    <a:pt x="0" y="0"/>
                  </a:moveTo>
                  <a:lnTo>
                    <a:pt x="3884017" y="0"/>
                  </a:lnTo>
                  <a:lnTo>
                    <a:pt x="3884017" y="616545"/>
                  </a:lnTo>
                  <a:lnTo>
                    <a:pt x="0" y="6165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3884017" cy="6451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b="true" sz="2874" spc="-58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Finding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1784" y="8255347"/>
            <a:ext cx="2913012" cy="1291232"/>
            <a:chOff x="0" y="0"/>
            <a:chExt cx="3884017" cy="172164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884017" cy="1721643"/>
            </a:xfrm>
            <a:custGeom>
              <a:avLst/>
              <a:gdLst/>
              <a:ahLst/>
              <a:cxnLst/>
              <a:rect r="r" b="b" t="t" l="l"/>
              <a:pathLst>
                <a:path h="1721643" w="3884017">
                  <a:moveTo>
                    <a:pt x="0" y="0"/>
                  </a:moveTo>
                  <a:lnTo>
                    <a:pt x="3884017" y="0"/>
                  </a:lnTo>
                  <a:lnTo>
                    <a:pt x="3884017" y="1721643"/>
                  </a:lnTo>
                  <a:lnTo>
                    <a:pt x="0" y="1721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0"/>
              <a:ext cx="3884017" cy="18168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062" spc="-42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Country and sport type have the highest impact.</a:t>
              </a:r>
            </a:p>
          </p:txBody>
        </p:sp>
      </p:grp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885974"/>
            <a:ext cx="7797105" cy="974526"/>
            <a:chOff x="0" y="0"/>
            <a:chExt cx="10396140" cy="12993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96140" cy="1299368"/>
            </a:xfrm>
            <a:custGeom>
              <a:avLst/>
              <a:gdLst/>
              <a:ahLst/>
              <a:cxnLst/>
              <a:rect r="r" b="b" t="t" l="l"/>
              <a:pathLst>
                <a:path h="1299368" w="10396140">
                  <a:moveTo>
                    <a:pt x="0" y="0"/>
                  </a:moveTo>
                  <a:lnTo>
                    <a:pt x="10396140" y="0"/>
                  </a:lnTo>
                  <a:lnTo>
                    <a:pt x="10396140" y="1299368"/>
                  </a:lnTo>
                  <a:lnTo>
                    <a:pt x="0" y="1299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396140" cy="13565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25"/>
                </a:lnSpc>
              </a:pPr>
              <a:r>
                <a:rPr lang="en-US" b="true" sz="6124" spc="-122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Summary of Insights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2422772"/>
            <a:ext cx="222051" cy="1120676"/>
            <a:chOff x="0" y="0"/>
            <a:chExt cx="296068" cy="14942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83337" cy="1481582"/>
            </a:xfrm>
            <a:custGeom>
              <a:avLst/>
              <a:gdLst/>
              <a:ahLst/>
              <a:cxnLst/>
              <a:rect r="r" b="b" t="t" l="l"/>
              <a:pathLst>
                <a:path h="1481582" w="283337">
                  <a:moveTo>
                    <a:pt x="0" y="146812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812"/>
                  </a:cubicBezTo>
                  <a:lnTo>
                    <a:pt x="283337" y="1334770"/>
                  </a:lnTo>
                  <a:cubicBezTo>
                    <a:pt x="283337" y="1415796"/>
                    <a:pt x="219964" y="1481582"/>
                    <a:pt x="141605" y="1481582"/>
                  </a:cubicBezTo>
                  <a:cubicBezTo>
                    <a:pt x="63246" y="1481582"/>
                    <a:pt x="0" y="1415796"/>
                    <a:pt x="0" y="1334770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6164" cy="1494282"/>
            </a:xfrm>
            <a:custGeom>
              <a:avLst/>
              <a:gdLst/>
              <a:ahLst/>
              <a:cxnLst/>
              <a:rect r="r" b="b" t="t" l="l"/>
              <a:pathLst>
                <a:path h="1494282" w="296164">
                  <a:moveTo>
                    <a:pt x="0" y="153162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162"/>
                  </a:cubicBezTo>
                  <a:lnTo>
                    <a:pt x="296164" y="1341120"/>
                  </a:lnTo>
                  <a:lnTo>
                    <a:pt x="289814" y="1341120"/>
                  </a:lnTo>
                  <a:lnTo>
                    <a:pt x="296164" y="1341120"/>
                  </a:lnTo>
                  <a:cubicBezTo>
                    <a:pt x="296164" y="1425448"/>
                    <a:pt x="230124" y="1494282"/>
                    <a:pt x="148082" y="1494282"/>
                  </a:cubicBezTo>
                  <a:lnTo>
                    <a:pt x="148082" y="1487932"/>
                  </a:lnTo>
                  <a:lnTo>
                    <a:pt x="148082" y="1481582"/>
                  </a:lnTo>
                  <a:lnTo>
                    <a:pt x="148082" y="1487932"/>
                  </a:lnTo>
                  <a:lnTo>
                    <a:pt x="148082" y="1494282"/>
                  </a:lnTo>
                  <a:cubicBezTo>
                    <a:pt x="66040" y="1494282"/>
                    <a:pt x="0" y="1425448"/>
                    <a:pt x="0" y="1341120"/>
                  </a:cubicBezTo>
                  <a:lnTo>
                    <a:pt x="0" y="153162"/>
                  </a:lnTo>
                  <a:lnTo>
                    <a:pt x="6350" y="153162"/>
                  </a:lnTo>
                  <a:lnTo>
                    <a:pt x="0" y="153162"/>
                  </a:lnTo>
                  <a:moveTo>
                    <a:pt x="12700" y="153162"/>
                  </a:moveTo>
                  <a:lnTo>
                    <a:pt x="12700" y="1341120"/>
                  </a:lnTo>
                  <a:lnTo>
                    <a:pt x="6350" y="1341120"/>
                  </a:lnTo>
                  <a:lnTo>
                    <a:pt x="12700" y="1341120"/>
                  </a:lnTo>
                  <a:cubicBezTo>
                    <a:pt x="12700" y="1418844"/>
                    <a:pt x="73533" y="1481582"/>
                    <a:pt x="148082" y="1481582"/>
                  </a:cubicBezTo>
                  <a:cubicBezTo>
                    <a:pt x="151638" y="1481582"/>
                    <a:pt x="154432" y="1484376"/>
                    <a:pt x="154432" y="1487932"/>
                  </a:cubicBezTo>
                  <a:cubicBezTo>
                    <a:pt x="154432" y="1491488"/>
                    <a:pt x="151638" y="1494282"/>
                    <a:pt x="148082" y="1494282"/>
                  </a:cubicBezTo>
                  <a:cubicBezTo>
                    <a:pt x="144526" y="1494282"/>
                    <a:pt x="141732" y="1491488"/>
                    <a:pt x="141732" y="1487932"/>
                  </a:cubicBezTo>
                  <a:cubicBezTo>
                    <a:pt x="141732" y="1484376"/>
                    <a:pt x="144526" y="1481582"/>
                    <a:pt x="148082" y="1481582"/>
                  </a:cubicBezTo>
                  <a:cubicBezTo>
                    <a:pt x="222631" y="1481582"/>
                    <a:pt x="283464" y="1418971"/>
                    <a:pt x="283464" y="1341120"/>
                  </a:cubicBezTo>
                  <a:lnTo>
                    <a:pt x="283464" y="153162"/>
                  </a:lnTo>
                  <a:lnTo>
                    <a:pt x="289814" y="153162"/>
                  </a:lnTo>
                  <a:lnTo>
                    <a:pt x="283464" y="153162"/>
                  </a:lnTo>
                  <a:cubicBezTo>
                    <a:pt x="283337" y="75311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162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29966" y="2427535"/>
            <a:ext cx="3898552" cy="487413"/>
            <a:chOff x="0" y="0"/>
            <a:chExt cx="5198070" cy="6498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Top Performers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29966" y="3085059"/>
            <a:ext cx="15665798" cy="453629"/>
            <a:chOff x="0" y="0"/>
            <a:chExt cx="20887730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887730" cy="604838"/>
            </a:xfrm>
            <a:custGeom>
              <a:avLst/>
              <a:gdLst/>
              <a:ahLst/>
              <a:cxnLst/>
              <a:rect r="r" b="b" t="t" l="l"/>
              <a:pathLst>
                <a:path h="604838" w="20887730">
                  <a:moveTo>
                    <a:pt x="0" y="0"/>
                  </a:moveTo>
                  <a:lnTo>
                    <a:pt x="20887730" y="0"/>
                  </a:lnTo>
                  <a:lnTo>
                    <a:pt x="20887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2088773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USA, USSR, China.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12676" y="3817441"/>
            <a:ext cx="222051" cy="1120676"/>
            <a:chOff x="0" y="0"/>
            <a:chExt cx="296068" cy="14942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283337" cy="1481582"/>
            </a:xfrm>
            <a:custGeom>
              <a:avLst/>
              <a:gdLst/>
              <a:ahLst/>
              <a:cxnLst/>
              <a:rect r="r" b="b" t="t" l="l"/>
              <a:pathLst>
                <a:path h="1481582" w="283337">
                  <a:moveTo>
                    <a:pt x="0" y="146812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812"/>
                  </a:cubicBezTo>
                  <a:lnTo>
                    <a:pt x="283337" y="1334770"/>
                  </a:lnTo>
                  <a:cubicBezTo>
                    <a:pt x="283337" y="1415796"/>
                    <a:pt x="219964" y="1481582"/>
                    <a:pt x="141605" y="1481582"/>
                  </a:cubicBezTo>
                  <a:cubicBezTo>
                    <a:pt x="63246" y="1481582"/>
                    <a:pt x="0" y="1415796"/>
                    <a:pt x="0" y="1334770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6164" cy="1494282"/>
            </a:xfrm>
            <a:custGeom>
              <a:avLst/>
              <a:gdLst/>
              <a:ahLst/>
              <a:cxnLst/>
              <a:rect r="r" b="b" t="t" l="l"/>
              <a:pathLst>
                <a:path h="1494282" w="296164">
                  <a:moveTo>
                    <a:pt x="0" y="153162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162"/>
                  </a:cubicBezTo>
                  <a:lnTo>
                    <a:pt x="296164" y="1341120"/>
                  </a:lnTo>
                  <a:lnTo>
                    <a:pt x="289814" y="1341120"/>
                  </a:lnTo>
                  <a:lnTo>
                    <a:pt x="296164" y="1341120"/>
                  </a:lnTo>
                  <a:cubicBezTo>
                    <a:pt x="296164" y="1425448"/>
                    <a:pt x="230124" y="1494282"/>
                    <a:pt x="148082" y="1494282"/>
                  </a:cubicBezTo>
                  <a:lnTo>
                    <a:pt x="148082" y="1487932"/>
                  </a:lnTo>
                  <a:lnTo>
                    <a:pt x="148082" y="1481582"/>
                  </a:lnTo>
                  <a:lnTo>
                    <a:pt x="148082" y="1487932"/>
                  </a:lnTo>
                  <a:lnTo>
                    <a:pt x="148082" y="1494282"/>
                  </a:lnTo>
                  <a:cubicBezTo>
                    <a:pt x="66040" y="1494282"/>
                    <a:pt x="0" y="1425448"/>
                    <a:pt x="0" y="1341120"/>
                  </a:cubicBezTo>
                  <a:lnTo>
                    <a:pt x="0" y="153162"/>
                  </a:lnTo>
                  <a:lnTo>
                    <a:pt x="6350" y="153162"/>
                  </a:lnTo>
                  <a:lnTo>
                    <a:pt x="0" y="153162"/>
                  </a:lnTo>
                  <a:moveTo>
                    <a:pt x="12700" y="153162"/>
                  </a:moveTo>
                  <a:lnTo>
                    <a:pt x="12700" y="1341120"/>
                  </a:lnTo>
                  <a:lnTo>
                    <a:pt x="6350" y="1341120"/>
                  </a:lnTo>
                  <a:lnTo>
                    <a:pt x="12700" y="1341120"/>
                  </a:lnTo>
                  <a:cubicBezTo>
                    <a:pt x="12700" y="1418844"/>
                    <a:pt x="73533" y="1481582"/>
                    <a:pt x="148082" y="1481582"/>
                  </a:cubicBezTo>
                  <a:cubicBezTo>
                    <a:pt x="151638" y="1481582"/>
                    <a:pt x="154432" y="1484376"/>
                    <a:pt x="154432" y="1487932"/>
                  </a:cubicBezTo>
                  <a:cubicBezTo>
                    <a:pt x="154432" y="1491488"/>
                    <a:pt x="151638" y="1494282"/>
                    <a:pt x="148082" y="1494282"/>
                  </a:cubicBezTo>
                  <a:cubicBezTo>
                    <a:pt x="144526" y="1494282"/>
                    <a:pt x="141732" y="1491488"/>
                    <a:pt x="141732" y="1487932"/>
                  </a:cubicBezTo>
                  <a:cubicBezTo>
                    <a:pt x="141732" y="1484376"/>
                    <a:pt x="144526" y="1481582"/>
                    <a:pt x="148082" y="1481582"/>
                  </a:cubicBezTo>
                  <a:cubicBezTo>
                    <a:pt x="222631" y="1481582"/>
                    <a:pt x="283464" y="1418971"/>
                    <a:pt x="283464" y="1341120"/>
                  </a:cubicBezTo>
                  <a:lnTo>
                    <a:pt x="283464" y="153162"/>
                  </a:lnTo>
                  <a:lnTo>
                    <a:pt x="289814" y="153162"/>
                  </a:lnTo>
                  <a:lnTo>
                    <a:pt x="283464" y="153162"/>
                  </a:lnTo>
                  <a:cubicBezTo>
                    <a:pt x="283337" y="75311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162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055168" y="3822204"/>
            <a:ext cx="3898552" cy="487413"/>
            <a:chOff x="0" y="0"/>
            <a:chExt cx="5198070" cy="6498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Popular Sports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055168" y="4479726"/>
            <a:ext cx="15240595" cy="453629"/>
            <a:chOff x="0" y="0"/>
            <a:chExt cx="20320793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794" cy="604838"/>
            </a:xfrm>
            <a:custGeom>
              <a:avLst/>
              <a:gdLst/>
              <a:ahLst/>
              <a:cxnLst/>
              <a:rect r="r" b="b" t="t" l="l"/>
              <a:pathLst>
                <a:path h="604838" w="20320794">
                  <a:moveTo>
                    <a:pt x="0" y="0"/>
                  </a:moveTo>
                  <a:lnTo>
                    <a:pt x="20320794" y="0"/>
                  </a:lnTo>
                  <a:lnTo>
                    <a:pt x="2032079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203207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Athletics, Swimming, Gymnastics.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838028" y="5212110"/>
            <a:ext cx="222051" cy="1120676"/>
            <a:chOff x="0" y="0"/>
            <a:chExt cx="296068" cy="149423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283337" cy="1481582"/>
            </a:xfrm>
            <a:custGeom>
              <a:avLst/>
              <a:gdLst/>
              <a:ahLst/>
              <a:cxnLst/>
              <a:rect r="r" b="b" t="t" l="l"/>
              <a:pathLst>
                <a:path h="1481582" w="283337">
                  <a:moveTo>
                    <a:pt x="0" y="146812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812"/>
                  </a:cubicBezTo>
                  <a:lnTo>
                    <a:pt x="283337" y="1334770"/>
                  </a:lnTo>
                  <a:cubicBezTo>
                    <a:pt x="283337" y="1415796"/>
                    <a:pt x="219964" y="1481582"/>
                    <a:pt x="141605" y="1481582"/>
                  </a:cubicBezTo>
                  <a:cubicBezTo>
                    <a:pt x="63246" y="1481582"/>
                    <a:pt x="0" y="1415796"/>
                    <a:pt x="0" y="1334770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6164" cy="1494282"/>
            </a:xfrm>
            <a:custGeom>
              <a:avLst/>
              <a:gdLst/>
              <a:ahLst/>
              <a:cxnLst/>
              <a:rect r="r" b="b" t="t" l="l"/>
              <a:pathLst>
                <a:path h="1494282" w="296164">
                  <a:moveTo>
                    <a:pt x="0" y="153162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162"/>
                  </a:cubicBezTo>
                  <a:lnTo>
                    <a:pt x="296164" y="1341120"/>
                  </a:lnTo>
                  <a:lnTo>
                    <a:pt x="289814" y="1341120"/>
                  </a:lnTo>
                  <a:lnTo>
                    <a:pt x="296164" y="1341120"/>
                  </a:lnTo>
                  <a:cubicBezTo>
                    <a:pt x="296164" y="1425448"/>
                    <a:pt x="230124" y="1494282"/>
                    <a:pt x="148082" y="1494282"/>
                  </a:cubicBezTo>
                  <a:lnTo>
                    <a:pt x="148082" y="1487932"/>
                  </a:lnTo>
                  <a:lnTo>
                    <a:pt x="148082" y="1481582"/>
                  </a:lnTo>
                  <a:lnTo>
                    <a:pt x="148082" y="1487932"/>
                  </a:lnTo>
                  <a:lnTo>
                    <a:pt x="148082" y="1494282"/>
                  </a:lnTo>
                  <a:cubicBezTo>
                    <a:pt x="66040" y="1494282"/>
                    <a:pt x="0" y="1425448"/>
                    <a:pt x="0" y="1341120"/>
                  </a:cubicBezTo>
                  <a:lnTo>
                    <a:pt x="0" y="153162"/>
                  </a:lnTo>
                  <a:lnTo>
                    <a:pt x="6350" y="153162"/>
                  </a:lnTo>
                  <a:lnTo>
                    <a:pt x="0" y="153162"/>
                  </a:lnTo>
                  <a:moveTo>
                    <a:pt x="12700" y="153162"/>
                  </a:moveTo>
                  <a:lnTo>
                    <a:pt x="12700" y="1341120"/>
                  </a:lnTo>
                  <a:lnTo>
                    <a:pt x="6350" y="1341120"/>
                  </a:lnTo>
                  <a:lnTo>
                    <a:pt x="12700" y="1341120"/>
                  </a:lnTo>
                  <a:cubicBezTo>
                    <a:pt x="12700" y="1418844"/>
                    <a:pt x="73533" y="1481582"/>
                    <a:pt x="148082" y="1481582"/>
                  </a:cubicBezTo>
                  <a:cubicBezTo>
                    <a:pt x="151638" y="1481582"/>
                    <a:pt x="154432" y="1484376"/>
                    <a:pt x="154432" y="1487932"/>
                  </a:cubicBezTo>
                  <a:cubicBezTo>
                    <a:pt x="154432" y="1491488"/>
                    <a:pt x="151638" y="1494282"/>
                    <a:pt x="148082" y="1494282"/>
                  </a:cubicBezTo>
                  <a:cubicBezTo>
                    <a:pt x="144526" y="1494282"/>
                    <a:pt x="141732" y="1491488"/>
                    <a:pt x="141732" y="1487932"/>
                  </a:cubicBezTo>
                  <a:cubicBezTo>
                    <a:pt x="141732" y="1484376"/>
                    <a:pt x="144526" y="1481582"/>
                    <a:pt x="148082" y="1481582"/>
                  </a:cubicBezTo>
                  <a:cubicBezTo>
                    <a:pt x="222631" y="1481582"/>
                    <a:pt x="283464" y="1418971"/>
                    <a:pt x="283464" y="1341120"/>
                  </a:cubicBezTo>
                  <a:lnTo>
                    <a:pt x="283464" y="153162"/>
                  </a:lnTo>
                  <a:lnTo>
                    <a:pt x="289814" y="153162"/>
                  </a:lnTo>
                  <a:lnTo>
                    <a:pt x="283464" y="153162"/>
                  </a:lnTo>
                  <a:cubicBezTo>
                    <a:pt x="283337" y="75311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162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480519" y="5216872"/>
            <a:ext cx="3898552" cy="487412"/>
            <a:chOff x="0" y="0"/>
            <a:chExt cx="5198070" cy="64988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Gender Trends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480519" y="5874395"/>
            <a:ext cx="14815245" cy="453629"/>
            <a:chOff x="0" y="0"/>
            <a:chExt cx="19753660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9753659" cy="604838"/>
            </a:xfrm>
            <a:custGeom>
              <a:avLst/>
              <a:gdLst/>
              <a:ahLst/>
              <a:cxnLst/>
              <a:rect r="r" b="b" t="t" l="l"/>
              <a:pathLst>
                <a:path h="604838" w="19753659">
                  <a:moveTo>
                    <a:pt x="0" y="0"/>
                  </a:moveTo>
                  <a:lnTo>
                    <a:pt x="19753659" y="0"/>
                  </a:lnTo>
                  <a:lnTo>
                    <a:pt x="197536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975366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Steady increase in female participation.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2263379" y="6606779"/>
            <a:ext cx="222051" cy="1120676"/>
            <a:chOff x="0" y="0"/>
            <a:chExt cx="296068" cy="14942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283337" cy="1481582"/>
            </a:xfrm>
            <a:custGeom>
              <a:avLst/>
              <a:gdLst/>
              <a:ahLst/>
              <a:cxnLst/>
              <a:rect r="r" b="b" t="t" l="l"/>
              <a:pathLst>
                <a:path h="1481582" w="283337">
                  <a:moveTo>
                    <a:pt x="0" y="146812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812"/>
                  </a:cubicBezTo>
                  <a:lnTo>
                    <a:pt x="283337" y="1334770"/>
                  </a:lnTo>
                  <a:cubicBezTo>
                    <a:pt x="283337" y="1415796"/>
                    <a:pt x="219964" y="1481582"/>
                    <a:pt x="141605" y="1481582"/>
                  </a:cubicBezTo>
                  <a:cubicBezTo>
                    <a:pt x="63246" y="1481582"/>
                    <a:pt x="0" y="1415796"/>
                    <a:pt x="0" y="1334770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96164" cy="1494282"/>
            </a:xfrm>
            <a:custGeom>
              <a:avLst/>
              <a:gdLst/>
              <a:ahLst/>
              <a:cxnLst/>
              <a:rect r="r" b="b" t="t" l="l"/>
              <a:pathLst>
                <a:path h="1494282" w="296164">
                  <a:moveTo>
                    <a:pt x="0" y="153162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162"/>
                  </a:cubicBezTo>
                  <a:lnTo>
                    <a:pt x="296164" y="1341120"/>
                  </a:lnTo>
                  <a:lnTo>
                    <a:pt x="289814" y="1341120"/>
                  </a:lnTo>
                  <a:lnTo>
                    <a:pt x="296164" y="1341120"/>
                  </a:lnTo>
                  <a:cubicBezTo>
                    <a:pt x="296164" y="1425448"/>
                    <a:pt x="230124" y="1494282"/>
                    <a:pt x="148082" y="1494282"/>
                  </a:cubicBezTo>
                  <a:lnTo>
                    <a:pt x="148082" y="1487932"/>
                  </a:lnTo>
                  <a:lnTo>
                    <a:pt x="148082" y="1481582"/>
                  </a:lnTo>
                  <a:lnTo>
                    <a:pt x="148082" y="1487932"/>
                  </a:lnTo>
                  <a:lnTo>
                    <a:pt x="148082" y="1494282"/>
                  </a:lnTo>
                  <a:cubicBezTo>
                    <a:pt x="66040" y="1494282"/>
                    <a:pt x="0" y="1425448"/>
                    <a:pt x="0" y="1341120"/>
                  </a:cubicBezTo>
                  <a:lnTo>
                    <a:pt x="0" y="153162"/>
                  </a:lnTo>
                  <a:lnTo>
                    <a:pt x="6350" y="153162"/>
                  </a:lnTo>
                  <a:lnTo>
                    <a:pt x="0" y="153162"/>
                  </a:lnTo>
                  <a:moveTo>
                    <a:pt x="12700" y="153162"/>
                  </a:moveTo>
                  <a:lnTo>
                    <a:pt x="12700" y="1341120"/>
                  </a:lnTo>
                  <a:lnTo>
                    <a:pt x="6350" y="1341120"/>
                  </a:lnTo>
                  <a:lnTo>
                    <a:pt x="12700" y="1341120"/>
                  </a:lnTo>
                  <a:cubicBezTo>
                    <a:pt x="12700" y="1418844"/>
                    <a:pt x="73533" y="1481582"/>
                    <a:pt x="148082" y="1481582"/>
                  </a:cubicBezTo>
                  <a:cubicBezTo>
                    <a:pt x="151638" y="1481582"/>
                    <a:pt x="154432" y="1484376"/>
                    <a:pt x="154432" y="1487932"/>
                  </a:cubicBezTo>
                  <a:cubicBezTo>
                    <a:pt x="154432" y="1491488"/>
                    <a:pt x="151638" y="1494282"/>
                    <a:pt x="148082" y="1494282"/>
                  </a:cubicBezTo>
                  <a:cubicBezTo>
                    <a:pt x="144526" y="1494282"/>
                    <a:pt x="141732" y="1491488"/>
                    <a:pt x="141732" y="1487932"/>
                  </a:cubicBezTo>
                  <a:cubicBezTo>
                    <a:pt x="141732" y="1484376"/>
                    <a:pt x="144526" y="1481582"/>
                    <a:pt x="148082" y="1481582"/>
                  </a:cubicBezTo>
                  <a:cubicBezTo>
                    <a:pt x="222631" y="1481582"/>
                    <a:pt x="283464" y="1418971"/>
                    <a:pt x="283464" y="1341120"/>
                  </a:cubicBezTo>
                  <a:lnTo>
                    <a:pt x="283464" y="153162"/>
                  </a:lnTo>
                  <a:lnTo>
                    <a:pt x="289814" y="153162"/>
                  </a:lnTo>
                  <a:lnTo>
                    <a:pt x="283464" y="153162"/>
                  </a:lnTo>
                  <a:cubicBezTo>
                    <a:pt x="283337" y="75311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162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2905869" y="6611541"/>
            <a:ext cx="3898552" cy="487412"/>
            <a:chOff x="0" y="0"/>
            <a:chExt cx="5198070" cy="64988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Medal Trends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905869" y="7269064"/>
            <a:ext cx="14389894" cy="453629"/>
            <a:chOff x="0" y="0"/>
            <a:chExt cx="19186525" cy="6048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9186525" cy="604838"/>
            </a:xfrm>
            <a:custGeom>
              <a:avLst/>
              <a:gdLst/>
              <a:ahLst/>
              <a:cxnLst/>
              <a:rect r="r" b="b" t="t" l="l"/>
              <a:pathLst>
                <a:path h="604838" w="19186525">
                  <a:moveTo>
                    <a:pt x="0" y="0"/>
                  </a:moveTo>
                  <a:lnTo>
                    <a:pt x="19186525" y="0"/>
                  </a:lnTo>
                  <a:lnTo>
                    <a:pt x="191865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918652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Political and economic changes influenced performance.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838028" y="8001446"/>
            <a:ext cx="222051" cy="1120676"/>
            <a:chOff x="0" y="0"/>
            <a:chExt cx="296068" cy="149423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6350" y="6350"/>
              <a:ext cx="283337" cy="1481582"/>
            </a:xfrm>
            <a:custGeom>
              <a:avLst/>
              <a:gdLst/>
              <a:ahLst/>
              <a:cxnLst/>
              <a:rect r="r" b="b" t="t" l="l"/>
              <a:pathLst>
                <a:path h="1481582" w="283337">
                  <a:moveTo>
                    <a:pt x="0" y="146812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812"/>
                  </a:cubicBezTo>
                  <a:lnTo>
                    <a:pt x="283337" y="1334770"/>
                  </a:lnTo>
                  <a:cubicBezTo>
                    <a:pt x="283337" y="1415796"/>
                    <a:pt x="219964" y="1481582"/>
                    <a:pt x="141605" y="1481582"/>
                  </a:cubicBezTo>
                  <a:cubicBezTo>
                    <a:pt x="63246" y="1481582"/>
                    <a:pt x="0" y="1415796"/>
                    <a:pt x="0" y="1334770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96164" cy="1494282"/>
            </a:xfrm>
            <a:custGeom>
              <a:avLst/>
              <a:gdLst/>
              <a:ahLst/>
              <a:cxnLst/>
              <a:rect r="r" b="b" t="t" l="l"/>
              <a:pathLst>
                <a:path h="1494282" w="296164">
                  <a:moveTo>
                    <a:pt x="0" y="153162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162"/>
                  </a:cubicBezTo>
                  <a:lnTo>
                    <a:pt x="296164" y="1341120"/>
                  </a:lnTo>
                  <a:lnTo>
                    <a:pt x="289814" y="1341120"/>
                  </a:lnTo>
                  <a:lnTo>
                    <a:pt x="296164" y="1341120"/>
                  </a:lnTo>
                  <a:cubicBezTo>
                    <a:pt x="296164" y="1425448"/>
                    <a:pt x="230124" y="1494282"/>
                    <a:pt x="148082" y="1494282"/>
                  </a:cubicBezTo>
                  <a:lnTo>
                    <a:pt x="148082" y="1487932"/>
                  </a:lnTo>
                  <a:lnTo>
                    <a:pt x="148082" y="1481582"/>
                  </a:lnTo>
                  <a:lnTo>
                    <a:pt x="148082" y="1487932"/>
                  </a:lnTo>
                  <a:lnTo>
                    <a:pt x="148082" y="1494282"/>
                  </a:lnTo>
                  <a:cubicBezTo>
                    <a:pt x="66040" y="1494282"/>
                    <a:pt x="0" y="1425448"/>
                    <a:pt x="0" y="1341120"/>
                  </a:cubicBezTo>
                  <a:lnTo>
                    <a:pt x="0" y="153162"/>
                  </a:lnTo>
                  <a:lnTo>
                    <a:pt x="6350" y="153162"/>
                  </a:lnTo>
                  <a:lnTo>
                    <a:pt x="0" y="153162"/>
                  </a:lnTo>
                  <a:moveTo>
                    <a:pt x="12700" y="153162"/>
                  </a:moveTo>
                  <a:lnTo>
                    <a:pt x="12700" y="1341120"/>
                  </a:lnTo>
                  <a:lnTo>
                    <a:pt x="6350" y="1341120"/>
                  </a:lnTo>
                  <a:lnTo>
                    <a:pt x="12700" y="1341120"/>
                  </a:lnTo>
                  <a:cubicBezTo>
                    <a:pt x="12700" y="1418844"/>
                    <a:pt x="73533" y="1481582"/>
                    <a:pt x="148082" y="1481582"/>
                  </a:cubicBezTo>
                  <a:cubicBezTo>
                    <a:pt x="151638" y="1481582"/>
                    <a:pt x="154432" y="1484376"/>
                    <a:pt x="154432" y="1487932"/>
                  </a:cubicBezTo>
                  <a:cubicBezTo>
                    <a:pt x="154432" y="1491488"/>
                    <a:pt x="151638" y="1494282"/>
                    <a:pt x="148082" y="1494282"/>
                  </a:cubicBezTo>
                  <a:cubicBezTo>
                    <a:pt x="144526" y="1494282"/>
                    <a:pt x="141732" y="1491488"/>
                    <a:pt x="141732" y="1487932"/>
                  </a:cubicBezTo>
                  <a:cubicBezTo>
                    <a:pt x="141732" y="1484376"/>
                    <a:pt x="144526" y="1481582"/>
                    <a:pt x="148082" y="1481582"/>
                  </a:cubicBezTo>
                  <a:cubicBezTo>
                    <a:pt x="222631" y="1481582"/>
                    <a:pt x="283464" y="1418971"/>
                    <a:pt x="283464" y="1341120"/>
                  </a:cubicBezTo>
                  <a:lnTo>
                    <a:pt x="283464" y="153162"/>
                  </a:lnTo>
                  <a:lnTo>
                    <a:pt x="289814" y="153162"/>
                  </a:lnTo>
                  <a:lnTo>
                    <a:pt x="283464" y="153162"/>
                  </a:lnTo>
                  <a:cubicBezTo>
                    <a:pt x="283337" y="75311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162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2480519" y="8006209"/>
            <a:ext cx="3898552" cy="487412"/>
            <a:chOff x="0" y="0"/>
            <a:chExt cx="5198070" cy="64988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Machine Learning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480519" y="8663731"/>
            <a:ext cx="14815245" cy="453629"/>
            <a:chOff x="0" y="0"/>
            <a:chExt cx="19753660" cy="60483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9753659" cy="604838"/>
            </a:xfrm>
            <a:custGeom>
              <a:avLst/>
              <a:gdLst/>
              <a:ahLst/>
              <a:cxnLst/>
              <a:rect r="r" b="b" t="t" l="l"/>
              <a:pathLst>
                <a:path h="604838" w="19753659">
                  <a:moveTo>
                    <a:pt x="0" y="0"/>
                  </a:moveTo>
                  <a:lnTo>
                    <a:pt x="19753659" y="0"/>
                  </a:lnTo>
                  <a:lnTo>
                    <a:pt x="197536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85725"/>
              <a:ext cx="1975366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Predicting medal chances with reasonable accuracy.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140869"/>
          </a:xfrm>
          <a:custGeom>
            <a:avLst/>
            <a:gdLst/>
            <a:ahLst/>
            <a:cxnLst/>
            <a:rect r="r" b="b" t="t" l="l"/>
            <a:pathLst>
              <a:path h="3140869" w="18288000">
                <a:moveTo>
                  <a:pt x="0" y="0"/>
                </a:moveTo>
                <a:lnTo>
                  <a:pt x="18288000" y="0"/>
                </a:lnTo>
                <a:lnTo>
                  <a:pt x="18288000" y="3140869"/>
                </a:lnTo>
                <a:lnTo>
                  <a:pt x="0" y="314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" r="0" b="-3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79425" y="3832175"/>
            <a:ext cx="9031635" cy="863650"/>
            <a:chOff x="0" y="0"/>
            <a:chExt cx="12042180" cy="11515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42180" cy="1151533"/>
            </a:xfrm>
            <a:custGeom>
              <a:avLst/>
              <a:gdLst/>
              <a:ahLst/>
              <a:cxnLst/>
              <a:rect r="r" b="b" t="t" l="l"/>
              <a:pathLst>
                <a:path h="1151533" w="12042180">
                  <a:moveTo>
                    <a:pt x="0" y="0"/>
                  </a:moveTo>
                  <a:lnTo>
                    <a:pt x="12042180" y="0"/>
                  </a:lnTo>
                  <a:lnTo>
                    <a:pt x="12042180" y="1151533"/>
                  </a:lnTo>
                  <a:lnTo>
                    <a:pt x="0" y="1151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042180" cy="11991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b="true" sz="5437" spc="-108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Next Steps &amp; Further Analysis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879425" y="5072658"/>
            <a:ext cx="1256259" cy="1507629"/>
          </a:xfrm>
          <a:custGeom>
            <a:avLst/>
            <a:gdLst/>
            <a:ahLst/>
            <a:cxnLst/>
            <a:rect r="r" b="b" t="t" l="l"/>
            <a:pathLst>
              <a:path h="1507629" w="1256259">
                <a:moveTo>
                  <a:pt x="0" y="0"/>
                </a:moveTo>
                <a:lnTo>
                  <a:pt x="1256259" y="0"/>
                </a:lnTo>
                <a:lnTo>
                  <a:pt x="1256259" y="1507628"/>
                </a:lnTo>
                <a:lnTo>
                  <a:pt x="0" y="1507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" t="0" r="-13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512516" y="5323880"/>
            <a:ext cx="3455045" cy="431899"/>
            <a:chOff x="0" y="0"/>
            <a:chExt cx="4606727" cy="575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06727" cy="575865"/>
            </a:xfrm>
            <a:custGeom>
              <a:avLst/>
              <a:gdLst/>
              <a:ahLst/>
              <a:cxnLst/>
              <a:rect r="r" b="b" t="t" l="l"/>
              <a:pathLst>
                <a:path h="575865" w="4606727">
                  <a:moveTo>
                    <a:pt x="0" y="0"/>
                  </a:moveTo>
                  <a:lnTo>
                    <a:pt x="4606727" y="0"/>
                  </a:lnTo>
                  <a:lnTo>
                    <a:pt x="4606727" y="575865"/>
                  </a:lnTo>
                  <a:lnTo>
                    <a:pt x="0" y="575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606727" cy="6044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b="true" sz="2687" spc="-54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Improvement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12516" y="5906541"/>
            <a:ext cx="14896059" cy="401836"/>
            <a:chOff x="0" y="0"/>
            <a:chExt cx="19861412" cy="53578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861412" cy="535782"/>
            </a:xfrm>
            <a:custGeom>
              <a:avLst/>
              <a:gdLst/>
              <a:ahLst/>
              <a:cxnLst/>
              <a:rect r="r" b="b" t="t" l="l"/>
              <a:pathLst>
                <a:path h="535782" w="19861412">
                  <a:moveTo>
                    <a:pt x="0" y="0"/>
                  </a:moveTo>
                  <a:lnTo>
                    <a:pt x="19861412" y="0"/>
                  </a:lnTo>
                  <a:lnTo>
                    <a:pt x="19861412" y="535782"/>
                  </a:lnTo>
                  <a:lnTo>
                    <a:pt x="0" y="535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9861412" cy="621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 spc="-4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Add more features, use advanced models.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879425" y="6580286"/>
            <a:ext cx="1256259" cy="1507629"/>
          </a:xfrm>
          <a:custGeom>
            <a:avLst/>
            <a:gdLst/>
            <a:ahLst/>
            <a:cxnLst/>
            <a:rect r="r" b="b" t="t" l="l"/>
            <a:pathLst>
              <a:path h="1507629" w="1256259">
                <a:moveTo>
                  <a:pt x="0" y="0"/>
                </a:moveTo>
                <a:lnTo>
                  <a:pt x="1256259" y="0"/>
                </a:lnTo>
                <a:lnTo>
                  <a:pt x="1256259" y="1507629"/>
                </a:lnTo>
                <a:lnTo>
                  <a:pt x="0" y="1507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" t="0" r="-13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512516" y="6831509"/>
            <a:ext cx="3455045" cy="431899"/>
            <a:chOff x="0" y="0"/>
            <a:chExt cx="4606727" cy="5758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06727" cy="575865"/>
            </a:xfrm>
            <a:custGeom>
              <a:avLst/>
              <a:gdLst/>
              <a:ahLst/>
              <a:cxnLst/>
              <a:rect r="r" b="b" t="t" l="l"/>
              <a:pathLst>
                <a:path h="575865" w="4606727">
                  <a:moveTo>
                    <a:pt x="0" y="0"/>
                  </a:moveTo>
                  <a:lnTo>
                    <a:pt x="4606727" y="0"/>
                  </a:lnTo>
                  <a:lnTo>
                    <a:pt x="4606727" y="575865"/>
                  </a:lnTo>
                  <a:lnTo>
                    <a:pt x="0" y="575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606727" cy="6044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b="true" sz="2687" spc="-54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Dataset Expansion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512516" y="7414171"/>
            <a:ext cx="14896059" cy="401836"/>
            <a:chOff x="0" y="0"/>
            <a:chExt cx="19861412" cy="5357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861412" cy="535782"/>
            </a:xfrm>
            <a:custGeom>
              <a:avLst/>
              <a:gdLst/>
              <a:ahLst/>
              <a:cxnLst/>
              <a:rect r="r" b="b" t="t" l="l"/>
              <a:pathLst>
                <a:path h="535782" w="19861412">
                  <a:moveTo>
                    <a:pt x="0" y="0"/>
                  </a:moveTo>
                  <a:lnTo>
                    <a:pt x="19861412" y="0"/>
                  </a:lnTo>
                  <a:lnTo>
                    <a:pt x="19861412" y="535782"/>
                  </a:lnTo>
                  <a:lnTo>
                    <a:pt x="0" y="535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9861412" cy="621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 spc="-4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Include more recent Olympics.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879425" y="8087916"/>
            <a:ext cx="1256259" cy="1507629"/>
          </a:xfrm>
          <a:custGeom>
            <a:avLst/>
            <a:gdLst/>
            <a:ahLst/>
            <a:cxnLst/>
            <a:rect r="r" b="b" t="t" l="l"/>
            <a:pathLst>
              <a:path h="1507629" w="1256259">
                <a:moveTo>
                  <a:pt x="0" y="0"/>
                </a:moveTo>
                <a:lnTo>
                  <a:pt x="1256259" y="0"/>
                </a:lnTo>
                <a:lnTo>
                  <a:pt x="1256259" y="1507629"/>
                </a:lnTo>
                <a:lnTo>
                  <a:pt x="0" y="15076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0" t="0" r="-13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512516" y="8339137"/>
            <a:ext cx="3455045" cy="431899"/>
            <a:chOff x="0" y="0"/>
            <a:chExt cx="4606727" cy="5758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06727" cy="575865"/>
            </a:xfrm>
            <a:custGeom>
              <a:avLst/>
              <a:gdLst/>
              <a:ahLst/>
              <a:cxnLst/>
              <a:rect r="r" b="b" t="t" l="l"/>
              <a:pathLst>
                <a:path h="575865" w="4606727">
                  <a:moveTo>
                    <a:pt x="0" y="0"/>
                  </a:moveTo>
                  <a:lnTo>
                    <a:pt x="4606727" y="0"/>
                  </a:lnTo>
                  <a:lnTo>
                    <a:pt x="4606727" y="575865"/>
                  </a:lnTo>
                  <a:lnTo>
                    <a:pt x="0" y="575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4606727" cy="6044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b="true" sz="2687" spc="-54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Integration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512516" y="8921800"/>
            <a:ext cx="14896059" cy="401836"/>
            <a:chOff x="0" y="0"/>
            <a:chExt cx="19861412" cy="5357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861412" cy="535782"/>
            </a:xfrm>
            <a:custGeom>
              <a:avLst/>
              <a:gdLst/>
              <a:ahLst/>
              <a:cxnLst/>
              <a:rect r="r" b="b" t="t" l="l"/>
              <a:pathLst>
                <a:path h="535782" w="19861412">
                  <a:moveTo>
                    <a:pt x="0" y="0"/>
                  </a:moveTo>
                  <a:lnTo>
                    <a:pt x="19861412" y="0"/>
                  </a:lnTo>
                  <a:lnTo>
                    <a:pt x="19861412" y="535782"/>
                  </a:lnTo>
                  <a:lnTo>
                    <a:pt x="0" y="535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19861412" cy="6215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5"/>
                </a:lnSpc>
              </a:pPr>
              <a:r>
                <a:rPr lang="en-US" sz="1937" spc="-4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Connect with live Olympic stats.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123" y="0"/>
            <a:ext cx="18288000" cy="10445333"/>
          </a:xfrm>
          <a:custGeom>
            <a:avLst/>
            <a:gdLst/>
            <a:ahLst/>
            <a:cxnLst/>
            <a:rect r="r" b="b" t="t" l="l"/>
            <a:pathLst>
              <a:path h="10445333" w="18288000">
                <a:moveTo>
                  <a:pt x="0" y="0"/>
                </a:moveTo>
                <a:lnTo>
                  <a:pt x="18288000" y="0"/>
                </a:lnTo>
                <a:lnTo>
                  <a:pt x="18288000" y="10445333"/>
                </a:lnTo>
                <a:lnTo>
                  <a:pt x="0" y="10445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530" r="0" b="-33552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791876" cy="10287000"/>
          </a:xfrm>
          <a:custGeom>
            <a:avLst/>
            <a:gdLst/>
            <a:ahLst/>
            <a:cxnLst/>
            <a:rect r="r" b="b" t="t" l="l"/>
            <a:pathLst>
              <a:path h="10287000" w="8791876">
                <a:moveTo>
                  <a:pt x="0" y="0"/>
                </a:moveTo>
                <a:lnTo>
                  <a:pt x="8791876" y="0"/>
                </a:lnTo>
                <a:lnTo>
                  <a:pt x="87918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00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1161704"/>
            <a:ext cx="66126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91876" y="3399922"/>
            <a:ext cx="9496124" cy="340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4278" indent="-417139" lvl="1">
              <a:lnSpc>
                <a:spcPts val="5409"/>
              </a:lnSpc>
              <a:buFont typeface="Arial"/>
              <a:buChar char="•"/>
            </a:pPr>
            <a:r>
              <a:rPr lang="en-US" b="true" sz="38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Email: </a:t>
            </a:r>
            <a:r>
              <a:rPr lang="en-US" b="true" sz="3864">
                <a:solidFill>
                  <a:srgbClr val="8A65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ds075156@gmail.com</a:t>
            </a:r>
          </a:p>
          <a:p>
            <a:pPr algn="l" marL="834278" indent="-417139" lvl="1">
              <a:lnSpc>
                <a:spcPts val="5409"/>
              </a:lnSpc>
              <a:buFont typeface="Arial"/>
              <a:buChar char="•"/>
            </a:pPr>
            <a:r>
              <a:rPr lang="en-US" b="true" sz="38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LinkedIn: </a:t>
            </a:r>
            <a:r>
              <a:rPr lang="en-US" b="true" sz="3864">
                <a:solidFill>
                  <a:srgbClr val="8A65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https://www.linkedin.com/in/dhruvsingh-data-analyst/</a:t>
            </a:r>
          </a:p>
          <a:p>
            <a:pPr algn="l" marL="834278" indent="-417139" lvl="1">
              <a:lnSpc>
                <a:spcPts val="5409"/>
              </a:lnSpc>
              <a:buFont typeface="Arial"/>
              <a:buChar char="•"/>
            </a:pPr>
            <a:r>
              <a:rPr lang="en-US" b="true" sz="386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GitHub: </a:t>
            </a:r>
            <a:r>
              <a:rPr lang="en-US" b="true" sz="3864">
                <a:solidFill>
                  <a:srgbClr val="8A65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http://github.com/dhru07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158180"/>
            <a:ext cx="9132094" cy="974526"/>
            <a:chOff x="0" y="0"/>
            <a:chExt cx="12176125" cy="12993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76125" cy="1299368"/>
            </a:xfrm>
            <a:custGeom>
              <a:avLst/>
              <a:gdLst/>
              <a:ahLst/>
              <a:cxnLst/>
              <a:rect r="r" b="b" t="t" l="l"/>
              <a:pathLst>
                <a:path h="1299368" w="12176125">
                  <a:moveTo>
                    <a:pt x="0" y="0"/>
                  </a:moveTo>
                  <a:lnTo>
                    <a:pt x="12176125" y="0"/>
                  </a:lnTo>
                  <a:lnTo>
                    <a:pt x="12176125" y="1299368"/>
                  </a:lnTo>
                  <a:lnTo>
                    <a:pt x="0" y="1299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176125" cy="13565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25"/>
                </a:lnSpc>
              </a:pPr>
              <a:r>
                <a:rPr lang="en-US" b="true" sz="6124" spc="-122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Introduction to the Project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45475" y="2876847"/>
            <a:ext cx="505569" cy="505569"/>
            <a:chOff x="0" y="0"/>
            <a:chExt cx="674092" cy="6740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629799" y="2876847"/>
            <a:ext cx="3898553" cy="487413"/>
            <a:chOff x="0" y="0"/>
            <a:chExt cx="5198070" cy="6498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Exploration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29799" y="3534370"/>
            <a:ext cx="8665964" cy="453629"/>
            <a:chOff x="0" y="0"/>
            <a:chExt cx="11554618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54618" cy="604838"/>
            </a:xfrm>
            <a:custGeom>
              <a:avLst/>
              <a:gdLst/>
              <a:ahLst/>
              <a:cxnLst/>
              <a:rect r="r" b="b" t="t" l="l"/>
              <a:pathLst>
                <a:path h="604838" w="11554618">
                  <a:moveTo>
                    <a:pt x="0" y="0"/>
                  </a:moveTo>
                  <a:lnTo>
                    <a:pt x="11554618" y="0"/>
                  </a:lnTo>
                  <a:lnTo>
                    <a:pt x="1155461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155461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Olympic data from 1976 to 2008.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845475" y="4637931"/>
            <a:ext cx="505569" cy="505569"/>
            <a:chOff x="0" y="0"/>
            <a:chExt cx="674092" cy="6740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629799" y="4590455"/>
            <a:ext cx="3898553" cy="487413"/>
            <a:chOff x="0" y="0"/>
            <a:chExt cx="5198070" cy="6498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Focus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629799" y="5247977"/>
            <a:ext cx="8665964" cy="453629"/>
            <a:chOff x="0" y="0"/>
            <a:chExt cx="11554618" cy="6048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554618" cy="604838"/>
            </a:xfrm>
            <a:custGeom>
              <a:avLst/>
              <a:gdLst/>
              <a:ahLst/>
              <a:cxnLst/>
              <a:rect r="r" b="b" t="t" l="l"/>
              <a:pathLst>
                <a:path h="604838" w="11554618">
                  <a:moveTo>
                    <a:pt x="0" y="0"/>
                  </a:moveTo>
                  <a:lnTo>
                    <a:pt x="11554618" y="0"/>
                  </a:lnTo>
                  <a:lnTo>
                    <a:pt x="1155461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1155461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Trends, top performers, athlete performance.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845475" y="6456016"/>
            <a:ext cx="505569" cy="505569"/>
            <a:chOff x="0" y="0"/>
            <a:chExt cx="674092" cy="67409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629799" y="6304061"/>
            <a:ext cx="3898553" cy="487412"/>
            <a:chOff x="0" y="0"/>
            <a:chExt cx="5198070" cy="6498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Analysis Areas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629799" y="6961585"/>
            <a:ext cx="8665964" cy="453629"/>
            <a:chOff x="0" y="0"/>
            <a:chExt cx="11554618" cy="604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554618" cy="604838"/>
            </a:xfrm>
            <a:custGeom>
              <a:avLst/>
              <a:gdLst/>
              <a:ahLst/>
              <a:cxnLst/>
              <a:rect r="r" b="b" t="t" l="l"/>
              <a:pathLst>
                <a:path h="604838" w="11554618">
                  <a:moveTo>
                    <a:pt x="0" y="0"/>
                  </a:moveTo>
                  <a:lnTo>
                    <a:pt x="11554618" y="0"/>
                  </a:lnTo>
                  <a:lnTo>
                    <a:pt x="1155461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55461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Medal distribution, gender participation, country trends.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845475" y="8017669"/>
            <a:ext cx="505569" cy="505569"/>
            <a:chOff x="0" y="0"/>
            <a:chExt cx="674092" cy="67409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8629799" y="8017669"/>
            <a:ext cx="3898553" cy="487412"/>
            <a:chOff x="0" y="0"/>
            <a:chExt cx="5198070" cy="64988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Predictive Analysis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629799" y="8675191"/>
            <a:ext cx="8665964" cy="453629"/>
            <a:chOff x="0" y="0"/>
            <a:chExt cx="11554618" cy="60483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554618" cy="604838"/>
            </a:xfrm>
            <a:custGeom>
              <a:avLst/>
              <a:gdLst/>
              <a:ahLst/>
              <a:cxnLst/>
              <a:rect r="r" b="b" t="t" l="l"/>
              <a:pathLst>
                <a:path h="604838" w="11554618">
                  <a:moveTo>
                    <a:pt x="0" y="0"/>
                  </a:moveTo>
                  <a:lnTo>
                    <a:pt x="11554618" y="0"/>
                  </a:lnTo>
                  <a:lnTo>
                    <a:pt x="1155461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85725"/>
              <a:ext cx="1155461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Estimate medal chances based on factors.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62917" y="757238"/>
            <a:ext cx="7565975" cy="945802"/>
            <a:chOff x="0" y="0"/>
            <a:chExt cx="10087967" cy="1261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87966" cy="1261070"/>
            </a:xfrm>
            <a:custGeom>
              <a:avLst/>
              <a:gdLst/>
              <a:ahLst/>
              <a:cxnLst/>
              <a:rect r="r" b="b" t="t" l="l"/>
              <a:pathLst>
                <a:path h="1261070" w="10087966">
                  <a:moveTo>
                    <a:pt x="0" y="0"/>
                  </a:moveTo>
                  <a:lnTo>
                    <a:pt x="10087966" y="0"/>
                  </a:lnTo>
                  <a:lnTo>
                    <a:pt x="10087966" y="1261070"/>
                  </a:lnTo>
                  <a:lnTo>
                    <a:pt x="0" y="1261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0087967" cy="1327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437"/>
                </a:lnSpc>
              </a:pPr>
              <a:r>
                <a:rPr lang="en-US" b="true" sz="5937" spc="-118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Technologies &amp; Tools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8155" y="2110829"/>
            <a:ext cx="9513689" cy="1656755"/>
            <a:chOff x="0" y="0"/>
            <a:chExt cx="12684918" cy="22090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2672187" cy="2196338"/>
            </a:xfrm>
            <a:custGeom>
              <a:avLst/>
              <a:gdLst/>
              <a:ahLst/>
              <a:cxnLst/>
              <a:rect r="r" b="b" t="t" l="l"/>
              <a:pathLst>
                <a:path h="2196338" w="12672187">
                  <a:moveTo>
                    <a:pt x="0" y="154051"/>
                  </a:moveTo>
                  <a:cubicBezTo>
                    <a:pt x="0" y="68961"/>
                    <a:pt x="69342" y="0"/>
                    <a:pt x="154813" y="0"/>
                  </a:cubicBezTo>
                  <a:lnTo>
                    <a:pt x="12517374" y="0"/>
                  </a:lnTo>
                  <a:cubicBezTo>
                    <a:pt x="12602845" y="0"/>
                    <a:pt x="12672187" y="68961"/>
                    <a:pt x="12672187" y="154051"/>
                  </a:cubicBezTo>
                  <a:lnTo>
                    <a:pt x="12672187" y="2042287"/>
                  </a:lnTo>
                  <a:cubicBezTo>
                    <a:pt x="12672187" y="2127377"/>
                    <a:pt x="12602845" y="2196338"/>
                    <a:pt x="12517374" y="2196338"/>
                  </a:cubicBezTo>
                  <a:lnTo>
                    <a:pt x="154813" y="2196338"/>
                  </a:lnTo>
                  <a:cubicBezTo>
                    <a:pt x="69342" y="2196338"/>
                    <a:pt x="0" y="2127377"/>
                    <a:pt x="0" y="2042287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84887" cy="2209038"/>
            </a:xfrm>
            <a:custGeom>
              <a:avLst/>
              <a:gdLst/>
              <a:ahLst/>
              <a:cxnLst/>
              <a:rect r="r" b="b" t="t" l="l"/>
              <a:pathLst>
                <a:path h="2209038" w="12684887">
                  <a:moveTo>
                    <a:pt x="0" y="160401"/>
                  </a:moveTo>
                  <a:cubicBezTo>
                    <a:pt x="0" y="71755"/>
                    <a:pt x="72136" y="0"/>
                    <a:pt x="161163" y="0"/>
                  </a:cubicBezTo>
                  <a:lnTo>
                    <a:pt x="12523724" y="0"/>
                  </a:lnTo>
                  <a:lnTo>
                    <a:pt x="12523724" y="6350"/>
                  </a:lnTo>
                  <a:lnTo>
                    <a:pt x="12523724" y="0"/>
                  </a:lnTo>
                  <a:cubicBezTo>
                    <a:pt x="12612751" y="0"/>
                    <a:pt x="12684887" y="71755"/>
                    <a:pt x="12684887" y="160401"/>
                  </a:cubicBezTo>
                  <a:lnTo>
                    <a:pt x="12678537" y="160401"/>
                  </a:lnTo>
                  <a:lnTo>
                    <a:pt x="12684887" y="160401"/>
                  </a:lnTo>
                  <a:lnTo>
                    <a:pt x="12684887" y="2048637"/>
                  </a:lnTo>
                  <a:lnTo>
                    <a:pt x="12678537" y="2048637"/>
                  </a:lnTo>
                  <a:lnTo>
                    <a:pt x="12684887" y="2048637"/>
                  </a:lnTo>
                  <a:cubicBezTo>
                    <a:pt x="12684887" y="2137283"/>
                    <a:pt x="12612751" y="2209038"/>
                    <a:pt x="12523724" y="2209038"/>
                  </a:cubicBezTo>
                  <a:lnTo>
                    <a:pt x="12523724" y="2202688"/>
                  </a:lnTo>
                  <a:lnTo>
                    <a:pt x="12523724" y="2209038"/>
                  </a:lnTo>
                  <a:lnTo>
                    <a:pt x="161163" y="2209038"/>
                  </a:lnTo>
                  <a:lnTo>
                    <a:pt x="161163" y="2202688"/>
                  </a:lnTo>
                  <a:lnTo>
                    <a:pt x="161163" y="2209038"/>
                  </a:lnTo>
                  <a:cubicBezTo>
                    <a:pt x="72136" y="2209038"/>
                    <a:pt x="0" y="2137156"/>
                    <a:pt x="0" y="2048637"/>
                  </a:cubicBezTo>
                  <a:lnTo>
                    <a:pt x="0" y="160401"/>
                  </a:lnTo>
                  <a:lnTo>
                    <a:pt x="6350" y="160401"/>
                  </a:lnTo>
                  <a:lnTo>
                    <a:pt x="0" y="160401"/>
                  </a:lnTo>
                  <a:moveTo>
                    <a:pt x="12700" y="160401"/>
                  </a:moveTo>
                  <a:lnTo>
                    <a:pt x="12700" y="2048637"/>
                  </a:lnTo>
                  <a:lnTo>
                    <a:pt x="6350" y="2048637"/>
                  </a:lnTo>
                  <a:lnTo>
                    <a:pt x="12700" y="2048637"/>
                  </a:lnTo>
                  <a:cubicBezTo>
                    <a:pt x="12700" y="2130171"/>
                    <a:pt x="79121" y="2196338"/>
                    <a:pt x="161163" y="2196338"/>
                  </a:cubicBezTo>
                  <a:lnTo>
                    <a:pt x="12523724" y="2196338"/>
                  </a:lnTo>
                  <a:cubicBezTo>
                    <a:pt x="12605766" y="2196338"/>
                    <a:pt x="12672187" y="2130171"/>
                    <a:pt x="12672187" y="2048637"/>
                  </a:cubicBezTo>
                  <a:lnTo>
                    <a:pt x="12672187" y="160401"/>
                  </a:lnTo>
                  <a:cubicBezTo>
                    <a:pt x="12672187" y="78867"/>
                    <a:pt x="12605766" y="12700"/>
                    <a:pt x="12523724" y="12700"/>
                  </a:cubicBezTo>
                  <a:lnTo>
                    <a:pt x="161163" y="12700"/>
                  </a:lnTo>
                  <a:lnTo>
                    <a:pt x="161163" y="6350"/>
                  </a:lnTo>
                  <a:lnTo>
                    <a:pt x="161163" y="12700"/>
                  </a:lnTo>
                  <a:cubicBezTo>
                    <a:pt x="79121" y="12700"/>
                    <a:pt x="12700" y="78867"/>
                    <a:pt x="12700" y="160401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7478" y="2400151"/>
            <a:ext cx="3782914" cy="472828"/>
            <a:chOff x="0" y="0"/>
            <a:chExt cx="5043885" cy="6304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43885" cy="630437"/>
            </a:xfrm>
            <a:custGeom>
              <a:avLst/>
              <a:gdLst/>
              <a:ahLst/>
              <a:cxnLst/>
              <a:rect r="r" b="b" t="t" l="l"/>
              <a:pathLst>
                <a:path h="630437" w="5043885">
                  <a:moveTo>
                    <a:pt x="0" y="0"/>
                  </a:moveTo>
                  <a:lnTo>
                    <a:pt x="5043885" y="0"/>
                  </a:lnTo>
                  <a:lnTo>
                    <a:pt x="5043885" y="630437"/>
                  </a:lnTo>
                  <a:lnTo>
                    <a:pt x="0" y="630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5043885" cy="6590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87"/>
                </a:lnSpc>
              </a:pPr>
              <a:r>
                <a:rPr lang="en-US" b="true" sz="2937" spc="-60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Programming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7478" y="3038029"/>
            <a:ext cx="8935045" cy="440234"/>
            <a:chOff x="0" y="0"/>
            <a:chExt cx="11913393" cy="5869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913393" cy="586978"/>
            </a:xfrm>
            <a:custGeom>
              <a:avLst/>
              <a:gdLst/>
              <a:ahLst/>
              <a:cxnLst/>
              <a:rect r="r" b="b" t="t" l="l"/>
              <a:pathLst>
                <a:path h="586978" w="11913393">
                  <a:moveTo>
                    <a:pt x="0" y="0"/>
                  </a:moveTo>
                  <a:lnTo>
                    <a:pt x="11913393" y="0"/>
                  </a:lnTo>
                  <a:lnTo>
                    <a:pt x="11913393" y="586978"/>
                  </a:lnTo>
                  <a:lnTo>
                    <a:pt x="0" y="5869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11913393" cy="682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 spc="-43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Python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8155" y="4033094"/>
            <a:ext cx="9513689" cy="1656755"/>
            <a:chOff x="0" y="0"/>
            <a:chExt cx="12684918" cy="220900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12672187" cy="2196338"/>
            </a:xfrm>
            <a:custGeom>
              <a:avLst/>
              <a:gdLst/>
              <a:ahLst/>
              <a:cxnLst/>
              <a:rect r="r" b="b" t="t" l="l"/>
              <a:pathLst>
                <a:path h="2196338" w="12672187">
                  <a:moveTo>
                    <a:pt x="0" y="154051"/>
                  </a:moveTo>
                  <a:cubicBezTo>
                    <a:pt x="0" y="68961"/>
                    <a:pt x="69342" y="0"/>
                    <a:pt x="154813" y="0"/>
                  </a:cubicBezTo>
                  <a:lnTo>
                    <a:pt x="12517374" y="0"/>
                  </a:lnTo>
                  <a:cubicBezTo>
                    <a:pt x="12602845" y="0"/>
                    <a:pt x="12672187" y="68961"/>
                    <a:pt x="12672187" y="154051"/>
                  </a:cubicBezTo>
                  <a:lnTo>
                    <a:pt x="12672187" y="2042287"/>
                  </a:lnTo>
                  <a:cubicBezTo>
                    <a:pt x="12672187" y="2127377"/>
                    <a:pt x="12602845" y="2196338"/>
                    <a:pt x="12517374" y="2196338"/>
                  </a:cubicBezTo>
                  <a:lnTo>
                    <a:pt x="154813" y="2196338"/>
                  </a:lnTo>
                  <a:cubicBezTo>
                    <a:pt x="69342" y="2196338"/>
                    <a:pt x="0" y="2127377"/>
                    <a:pt x="0" y="2042287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684887" cy="2209038"/>
            </a:xfrm>
            <a:custGeom>
              <a:avLst/>
              <a:gdLst/>
              <a:ahLst/>
              <a:cxnLst/>
              <a:rect r="r" b="b" t="t" l="l"/>
              <a:pathLst>
                <a:path h="2209038" w="12684887">
                  <a:moveTo>
                    <a:pt x="0" y="160401"/>
                  </a:moveTo>
                  <a:cubicBezTo>
                    <a:pt x="0" y="71755"/>
                    <a:pt x="72136" y="0"/>
                    <a:pt x="161163" y="0"/>
                  </a:cubicBezTo>
                  <a:lnTo>
                    <a:pt x="12523724" y="0"/>
                  </a:lnTo>
                  <a:lnTo>
                    <a:pt x="12523724" y="6350"/>
                  </a:lnTo>
                  <a:lnTo>
                    <a:pt x="12523724" y="0"/>
                  </a:lnTo>
                  <a:cubicBezTo>
                    <a:pt x="12612751" y="0"/>
                    <a:pt x="12684887" y="71755"/>
                    <a:pt x="12684887" y="160401"/>
                  </a:cubicBezTo>
                  <a:lnTo>
                    <a:pt x="12678537" y="160401"/>
                  </a:lnTo>
                  <a:lnTo>
                    <a:pt x="12684887" y="160401"/>
                  </a:lnTo>
                  <a:lnTo>
                    <a:pt x="12684887" y="2048637"/>
                  </a:lnTo>
                  <a:lnTo>
                    <a:pt x="12678537" y="2048637"/>
                  </a:lnTo>
                  <a:lnTo>
                    <a:pt x="12684887" y="2048637"/>
                  </a:lnTo>
                  <a:cubicBezTo>
                    <a:pt x="12684887" y="2137283"/>
                    <a:pt x="12612751" y="2209038"/>
                    <a:pt x="12523724" y="2209038"/>
                  </a:cubicBezTo>
                  <a:lnTo>
                    <a:pt x="12523724" y="2202688"/>
                  </a:lnTo>
                  <a:lnTo>
                    <a:pt x="12523724" y="2209038"/>
                  </a:lnTo>
                  <a:lnTo>
                    <a:pt x="161163" y="2209038"/>
                  </a:lnTo>
                  <a:lnTo>
                    <a:pt x="161163" y="2202688"/>
                  </a:lnTo>
                  <a:lnTo>
                    <a:pt x="161163" y="2209038"/>
                  </a:lnTo>
                  <a:cubicBezTo>
                    <a:pt x="72136" y="2209038"/>
                    <a:pt x="0" y="2137156"/>
                    <a:pt x="0" y="2048637"/>
                  </a:cubicBezTo>
                  <a:lnTo>
                    <a:pt x="0" y="160401"/>
                  </a:lnTo>
                  <a:lnTo>
                    <a:pt x="6350" y="160401"/>
                  </a:lnTo>
                  <a:lnTo>
                    <a:pt x="0" y="160401"/>
                  </a:lnTo>
                  <a:moveTo>
                    <a:pt x="12700" y="160401"/>
                  </a:moveTo>
                  <a:lnTo>
                    <a:pt x="12700" y="2048637"/>
                  </a:lnTo>
                  <a:lnTo>
                    <a:pt x="6350" y="2048637"/>
                  </a:lnTo>
                  <a:lnTo>
                    <a:pt x="12700" y="2048637"/>
                  </a:lnTo>
                  <a:cubicBezTo>
                    <a:pt x="12700" y="2130171"/>
                    <a:pt x="79121" y="2196338"/>
                    <a:pt x="161163" y="2196338"/>
                  </a:cubicBezTo>
                  <a:lnTo>
                    <a:pt x="12523724" y="2196338"/>
                  </a:lnTo>
                  <a:cubicBezTo>
                    <a:pt x="12605766" y="2196338"/>
                    <a:pt x="12672187" y="2130171"/>
                    <a:pt x="12672187" y="2048637"/>
                  </a:cubicBezTo>
                  <a:lnTo>
                    <a:pt x="12672187" y="160401"/>
                  </a:lnTo>
                  <a:cubicBezTo>
                    <a:pt x="12672187" y="78867"/>
                    <a:pt x="12605766" y="12700"/>
                    <a:pt x="12523724" y="12700"/>
                  </a:cubicBezTo>
                  <a:lnTo>
                    <a:pt x="161163" y="12700"/>
                  </a:lnTo>
                  <a:lnTo>
                    <a:pt x="161163" y="6350"/>
                  </a:lnTo>
                  <a:lnTo>
                    <a:pt x="161163" y="12700"/>
                  </a:lnTo>
                  <a:cubicBezTo>
                    <a:pt x="79121" y="12700"/>
                    <a:pt x="12700" y="78867"/>
                    <a:pt x="12700" y="160401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47478" y="4322415"/>
            <a:ext cx="3782914" cy="472828"/>
            <a:chOff x="0" y="0"/>
            <a:chExt cx="5043885" cy="6304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43885" cy="630437"/>
            </a:xfrm>
            <a:custGeom>
              <a:avLst/>
              <a:gdLst/>
              <a:ahLst/>
              <a:cxnLst/>
              <a:rect r="r" b="b" t="t" l="l"/>
              <a:pathLst>
                <a:path h="630437" w="5043885">
                  <a:moveTo>
                    <a:pt x="0" y="0"/>
                  </a:moveTo>
                  <a:lnTo>
                    <a:pt x="5043885" y="0"/>
                  </a:lnTo>
                  <a:lnTo>
                    <a:pt x="5043885" y="630437"/>
                  </a:lnTo>
                  <a:lnTo>
                    <a:pt x="0" y="630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5043885" cy="6590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87"/>
                </a:lnSpc>
              </a:pPr>
              <a:r>
                <a:rPr lang="en-US" b="true" sz="2937" spc="-60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Libraries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47478" y="4960292"/>
            <a:ext cx="8935045" cy="440234"/>
            <a:chOff x="0" y="0"/>
            <a:chExt cx="11913393" cy="5869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913393" cy="586978"/>
            </a:xfrm>
            <a:custGeom>
              <a:avLst/>
              <a:gdLst/>
              <a:ahLst/>
              <a:cxnLst/>
              <a:rect r="r" b="b" t="t" l="l"/>
              <a:pathLst>
                <a:path h="586978" w="11913393">
                  <a:moveTo>
                    <a:pt x="0" y="0"/>
                  </a:moveTo>
                  <a:lnTo>
                    <a:pt x="11913393" y="0"/>
                  </a:lnTo>
                  <a:lnTo>
                    <a:pt x="11913393" y="586978"/>
                  </a:lnTo>
                  <a:lnTo>
                    <a:pt x="0" y="5869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11913393" cy="682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 spc="-43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Pandas, NumPy, Matplotlib, Seaborn, Scikit-learn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8155" y="5955358"/>
            <a:ext cx="9513689" cy="1656755"/>
            <a:chOff x="0" y="0"/>
            <a:chExt cx="12684918" cy="220900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12672187" cy="2196338"/>
            </a:xfrm>
            <a:custGeom>
              <a:avLst/>
              <a:gdLst/>
              <a:ahLst/>
              <a:cxnLst/>
              <a:rect r="r" b="b" t="t" l="l"/>
              <a:pathLst>
                <a:path h="2196338" w="12672187">
                  <a:moveTo>
                    <a:pt x="0" y="154051"/>
                  </a:moveTo>
                  <a:cubicBezTo>
                    <a:pt x="0" y="68961"/>
                    <a:pt x="69342" y="0"/>
                    <a:pt x="154813" y="0"/>
                  </a:cubicBezTo>
                  <a:lnTo>
                    <a:pt x="12517374" y="0"/>
                  </a:lnTo>
                  <a:cubicBezTo>
                    <a:pt x="12602845" y="0"/>
                    <a:pt x="12672187" y="68961"/>
                    <a:pt x="12672187" y="154051"/>
                  </a:cubicBezTo>
                  <a:lnTo>
                    <a:pt x="12672187" y="2042287"/>
                  </a:lnTo>
                  <a:cubicBezTo>
                    <a:pt x="12672187" y="2127377"/>
                    <a:pt x="12602845" y="2196338"/>
                    <a:pt x="12517374" y="2196338"/>
                  </a:cubicBezTo>
                  <a:lnTo>
                    <a:pt x="154813" y="2196338"/>
                  </a:lnTo>
                  <a:cubicBezTo>
                    <a:pt x="69342" y="2196338"/>
                    <a:pt x="0" y="2127377"/>
                    <a:pt x="0" y="2042287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684887" cy="2209038"/>
            </a:xfrm>
            <a:custGeom>
              <a:avLst/>
              <a:gdLst/>
              <a:ahLst/>
              <a:cxnLst/>
              <a:rect r="r" b="b" t="t" l="l"/>
              <a:pathLst>
                <a:path h="2209038" w="12684887">
                  <a:moveTo>
                    <a:pt x="0" y="160401"/>
                  </a:moveTo>
                  <a:cubicBezTo>
                    <a:pt x="0" y="71755"/>
                    <a:pt x="72136" y="0"/>
                    <a:pt x="161163" y="0"/>
                  </a:cubicBezTo>
                  <a:lnTo>
                    <a:pt x="12523724" y="0"/>
                  </a:lnTo>
                  <a:lnTo>
                    <a:pt x="12523724" y="6350"/>
                  </a:lnTo>
                  <a:lnTo>
                    <a:pt x="12523724" y="0"/>
                  </a:lnTo>
                  <a:cubicBezTo>
                    <a:pt x="12612751" y="0"/>
                    <a:pt x="12684887" y="71755"/>
                    <a:pt x="12684887" y="160401"/>
                  </a:cubicBezTo>
                  <a:lnTo>
                    <a:pt x="12678537" y="160401"/>
                  </a:lnTo>
                  <a:lnTo>
                    <a:pt x="12684887" y="160401"/>
                  </a:lnTo>
                  <a:lnTo>
                    <a:pt x="12684887" y="2048637"/>
                  </a:lnTo>
                  <a:lnTo>
                    <a:pt x="12678537" y="2048637"/>
                  </a:lnTo>
                  <a:lnTo>
                    <a:pt x="12684887" y="2048637"/>
                  </a:lnTo>
                  <a:cubicBezTo>
                    <a:pt x="12684887" y="2137283"/>
                    <a:pt x="12612751" y="2209038"/>
                    <a:pt x="12523724" y="2209038"/>
                  </a:cubicBezTo>
                  <a:lnTo>
                    <a:pt x="12523724" y="2202688"/>
                  </a:lnTo>
                  <a:lnTo>
                    <a:pt x="12523724" y="2209038"/>
                  </a:lnTo>
                  <a:lnTo>
                    <a:pt x="161163" y="2209038"/>
                  </a:lnTo>
                  <a:lnTo>
                    <a:pt x="161163" y="2202688"/>
                  </a:lnTo>
                  <a:lnTo>
                    <a:pt x="161163" y="2209038"/>
                  </a:lnTo>
                  <a:cubicBezTo>
                    <a:pt x="72136" y="2209038"/>
                    <a:pt x="0" y="2137156"/>
                    <a:pt x="0" y="2048637"/>
                  </a:cubicBezTo>
                  <a:lnTo>
                    <a:pt x="0" y="160401"/>
                  </a:lnTo>
                  <a:lnTo>
                    <a:pt x="6350" y="160401"/>
                  </a:lnTo>
                  <a:lnTo>
                    <a:pt x="0" y="160401"/>
                  </a:lnTo>
                  <a:moveTo>
                    <a:pt x="12700" y="160401"/>
                  </a:moveTo>
                  <a:lnTo>
                    <a:pt x="12700" y="2048637"/>
                  </a:lnTo>
                  <a:lnTo>
                    <a:pt x="6350" y="2048637"/>
                  </a:lnTo>
                  <a:lnTo>
                    <a:pt x="12700" y="2048637"/>
                  </a:lnTo>
                  <a:cubicBezTo>
                    <a:pt x="12700" y="2130171"/>
                    <a:pt x="79121" y="2196338"/>
                    <a:pt x="161163" y="2196338"/>
                  </a:cubicBezTo>
                  <a:lnTo>
                    <a:pt x="12523724" y="2196338"/>
                  </a:lnTo>
                  <a:cubicBezTo>
                    <a:pt x="12605766" y="2196338"/>
                    <a:pt x="12672187" y="2130171"/>
                    <a:pt x="12672187" y="2048637"/>
                  </a:cubicBezTo>
                  <a:lnTo>
                    <a:pt x="12672187" y="160401"/>
                  </a:lnTo>
                  <a:cubicBezTo>
                    <a:pt x="12672187" y="78867"/>
                    <a:pt x="12605766" y="12700"/>
                    <a:pt x="12523724" y="12700"/>
                  </a:cubicBezTo>
                  <a:lnTo>
                    <a:pt x="161163" y="12700"/>
                  </a:lnTo>
                  <a:lnTo>
                    <a:pt x="161163" y="6350"/>
                  </a:lnTo>
                  <a:lnTo>
                    <a:pt x="161163" y="12700"/>
                  </a:lnTo>
                  <a:cubicBezTo>
                    <a:pt x="79121" y="12700"/>
                    <a:pt x="12700" y="78867"/>
                    <a:pt x="12700" y="160401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47478" y="6244679"/>
            <a:ext cx="3782914" cy="472828"/>
            <a:chOff x="0" y="0"/>
            <a:chExt cx="5043885" cy="63043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043885" cy="630437"/>
            </a:xfrm>
            <a:custGeom>
              <a:avLst/>
              <a:gdLst/>
              <a:ahLst/>
              <a:cxnLst/>
              <a:rect r="r" b="b" t="t" l="l"/>
              <a:pathLst>
                <a:path h="630437" w="5043885">
                  <a:moveTo>
                    <a:pt x="0" y="0"/>
                  </a:moveTo>
                  <a:lnTo>
                    <a:pt x="5043885" y="0"/>
                  </a:lnTo>
                  <a:lnTo>
                    <a:pt x="5043885" y="630437"/>
                  </a:lnTo>
                  <a:lnTo>
                    <a:pt x="0" y="630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5043885" cy="6590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87"/>
                </a:lnSpc>
              </a:pPr>
              <a:r>
                <a:rPr lang="en-US" b="true" sz="2937" spc="-60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Analysis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47478" y="6882556"/>
            <a:ext cx="8935045" cy="440234"/>
            <a:chOff x="0" y="0"/>
            <a:chExt cx="11913393" cy="58697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913393" cy="586978"/>
            </a:xfrm>
            <a:custGeom>
              <a:avLst/>
              <a:gdLst/>
              <a:ahLst/>
              <a:cxnLst/>
              <a:rect r="r" b="b" t="t" l="l"/>
              <a:pathLst>
                <a:path h="586978" w="11913393">
                  <a:moveTo>
                    <a:pt x="0" y="0"/>
                  </a:moveTo>
                  <a:lnTo>
                    <a:pt x="11913393" y="0"/>
                  </a:lnTo>
                  <a:lnTo>
                    <a:pt x="11913393" y="586978"/>
                  </a:lnTo>
                  <a:lnTo>
                    <a:pt x="0" y="5869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0"/>
              <a:ext cx="11913393" cy="682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 spc="-43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SQL, Excel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58155" y="7877621"/>
            <a:ext cx="9513689" cy="1656755"/>
            <a:chOff x="0" y="0"/>
            <a:chExt cx="12684918" cy="220900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6350" y="6350"/>
              <a:ext cx="12672187" cy="2196338"/>
            </a:xfrm>
            <a:custGeom>
              <a:avLst/>
              <a:gdLst/>
              <a:ahLst/>
              <a:cxnLst/>
              <a:rect r="r" b="b" t="t" l="l"/>
              <a:pathLst>
                <a:path h="2196338" w="12672187">
                  <a:moveTo>
                    <a:pt x="0" y="154051"/>
                  </a:moveTo>
                  <a:cubicBezTo>
                    <a:pt x="0" y="68961"/>
                    <a:pt x="69342" y="0"/>
                    <a:pt x="154813" y="0"/>
                  </a:cubicBezTo>
                  <a:lnTo>
                    <a:pt x="12517374" y="0"/>
                  </a:lnTo>
                  <a:cubicBezTo>
                    <a:pt x="12602845" y="0"/>
                    <a:pt x="12672187" y="68961"/>
                    <a:pt x="12672187" y="154051"/>
                  </a:cubicBezTo>
                  <a:lnTo>
                    <a:pt x="12672187" y="2042287"/>
                  </a:lnTo>
                  <a:cubicBezTo>
                    <a:pt x="12672187" y="2127377"/>
                    <a:pt x="12602845" y="2196338"/>
                    <a:pt x="12517374" y="2196338"/>
                  </a:cubicBezTo>
                  <a:lnTo>
                    <a:pt x="154813" y="2196338"/>
                  </a:lnTo>
                  <a:cubicBezTo>
                    <a:pt x="69342" y="2196338"/>
                    <a:pt x="0" y="2127377"/>
                    <a:pt x="0" y="2042287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2684887" cy="2209038"/>
            </a:xfrm>
            <a:custGeom>
              <a:avLst/>
              <a:gdLst/>
              <a:ahLst/>
              <a:cxnLst/>
              <a:rect r="r" b="b" t="t" l="l"/>
              <a:pathLst>
                <a:path h="2209038" w="12684887">
                  <a:moveTo>
                    <a:pt x="0" y="160401"/>
                  </a:moveTo>
                  <a:cubicBezTo>
                    <a:pt x="0" y="71755"/>
                    <a:pt x="72136" y="0"/>
                    <a:pt x="161163" y="0"/>
                  </a:cubicBezTo>
                  <a:lnTo>
                    <a:pt x="12523724" y="0"/>
                  </a:lnTo>
                  <a:lnTo>
                    <a:pt x="12523724" y="6350"/>
                  </a:lnTo>
                  <a:lnTo>
                    <a:pt x="12523724" y="0"/>
                  </a:lnTo>
                  <a:cubicBezTo>
                    <a:pt x="12612751" y="0"/>
                    <a:pt x="12684887" y="71755"/>
                    <a:pt x="12684887" y="160401"/>
                  </a:cubicBezTo>
                  <a:lnTo>
                    <a:pt x="12678537" y="160401"/>
                  </a:lnTo>
                  <a:lnTo>
                    <a:pt x="12684887" y="160401"/>
                  </a:lnTo>
                  <a:lnTo>
                    <a:pt x="12684887" y="2048637"/>
                  </a:lnTo>
                  <a:lnTo>
                    <a:pt x="12678537" y="2048637"/>
                  </a:lnTo>
                  <a:lnTo>
                    <a:pt x="12684887" y="2048637"/>
                  </a:lnTo>
                  <a:cubicBezTo>
                    <a:pt x="12684887" y="2137283"/>
                    <a:pt x="12612751" y="2209038"/>
                    <a:pt x="12523724" y="2209038"/>
                  </a:cubicBezTo>
                  <a:lnTo>
                    <a:pt x="12523724" y="2202688"/>
                  </a:lnTo>
                  <a:lnTo>
                    <a:pt x="12523724" y="2209038"/>
                  </a:lnTo>
                  <a:lnTo>
                    <a:pt x="161163" y="2209038"/>
                  </a:lnTo>
                  <a:lnTo>
                    <a:pt x="161163" y="2202688"/>
                  </a:lnTo>
                  <a:lnTo>
                    <a:pt x="161163" y="2209038"/>
                  </a:lnTo>
                  <a:cubicBezTo>
                    <a:pt x="72136" y="2209038"/>
                    <a:pt x="0" y="2137156"/>
                    <a:pt x="0" y="2048637"/>
                  </a:cubicBezTo>
                  <a:lnTo>
                    <a:pt x="0" y="160401"/>
                  </a:lnTo>
                  <a:lnTo>
                    <a:pt x="6350" y="160401"/>
                  </a:lnTo>
                  <a:lnTo>
                    <a:pt x="0" y="160401"/>
                  </a:lnTo>
                  <a:moveTo>
                    <a:pt x="12700" y="160401"/>
                  </a:moveTo>
                  <a:lnTo>
                    <a:pt x="12700" y="2048637"/>
                  </a:lnTo>
                  <a:lnTo>
                    <a:pt x="6350" y="2048637"/>
                  </a:lnTo>
                  <a:lnTo>
                    <a:pt x="12700" y="2048637"/>
                  </a:lnTo>
                  <a:cubicBezTo>
                    <a:pt x="12700" y="2130171"/>
                    <a:pt x="79121" y="2196338"/>
                    <a:pt x="161163" y="2196338"/>
                  </a:cubicBezTo>
                  <a:lnTo>
                    <a:pt x="12523724" y="2196338"/>
                  </a:lnTo>
                  <a:cubicBezTo>
                    <a:pt x="12605766" y="2196338"/>
                    <a:pt x="12672187" y="2130171"/>
                    <a:pt x="12672187" y="2048637"/>
                  </a:cubicBezTo>
                  <a:lnTo>
                    <a:pt x="12672187" y="160401"/>
                  </a:lnTo>
                  <a:cubicBezTo>
                    <a:pt x="12672187" y="78867"/>
                    <a:pt x="12605766" y="12700"/>
                    <a:pt x="12523724" y="12700"/>
                  </a:cubicBezTo>
                  <a:lnTo>
                    <a:pt x="161163" y="12700"/>
                  </a:lnTo>
                  <a:lnTo>
                    <a:pt x="161163" y="6350"/>
                  </a:lnTo>
                  <a:lnTo>
                    <a:pt x="161163" y="12700"/>
                  </a:lnTo>
                  <a:cubicBezTo>
                    <a:pt x="79121" y="12700"/>
                    <a:pt x="12700" y="78867"/>
                    <a:pt x="12700" y="160401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247478" y="8166944"/>
            <a:ext cx="3782914" cy="472828"/>
            <a:chOff x="0" y="0"/>
            <a:chExt cx="5043885" cy="63043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043885" cy="630437"/>
            </a:xfrm>
            <a:custGeom>
              <a:avLst/>
              <a:gdLst/>
              <a:ahLst/>
              <a:cxnLst/>
              <a:rect r="r" b="b" t="t" l="l"/>
              <a:pathLst>
                <a:path h="630437" w="5043885">
                  <a:moveTo>
                    <a:pt x="0" y="0"/>
                  </a:moveTo>
                  <a:lnTo>
                    <a:pt x="5043885" y="0"/>
                  </a:lnTo>
                  <a:lnTo>
                    <a:pt x="5043885" y="630437"/>
                  </a:lnTo>
                  <a:lnTo>
                    <a:pt x="0" y="630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5043885" cy="6590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87"/>
                </a:lnSpc>
              </a:pPr>
              <a:r>
                <a:rPr lang="en-US" b="true" sz="2937" spc="-60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Machine Learning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47478" y="8804821"/>
            <a:ext cx="8935045" cy="440234"/>
            <a:chOff x="0" y="0"/>
            <a:chExt cx="11913393" cy="58697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913393" cy="586978"/>
            </a:xfrm>
            <a:custGeom>
              <a:avLst/>
              <a:gdLst/>
              <a:ahLst/>
              <a:cxnLst/>
              <a:rect r="r" b="b" t="t" l="l"/>
              <a:pathLst>
                <a:path h="586978" w="11913393">
                  <a:moveTo>
                    <a:pt x="0" y="0"/>
                  </a:moveTo>
                  <a:lnTo>
                    <a:pt x="11913393" y="0"/>
                  </a:lnTo>
                  <a:lnTo>
                    <a:pt x="11913393" y="586978"/>
                  </a:lnTo>
                  <a:lnTo>
                    <a:pt x="0" y="5869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0"/>
              <a:ext cx="11913393" cy="682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125" spc="-43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Logistic Regression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981795"/>
            <a:ext cx="7797105" cy="974526"/>
            <a:chOff x="0" y="0"/>
            <a:chExt cx="10396140" cy="12993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96140" cy="1299368"/>
            </a:xfrm>
            <a:custGeom>
              <a:avLst/>
              <a:gdLst/>
              <a:ahLst/>
              <a:cxnLst/>
              <a:rect r="r" b="b" t="t" l="l"/>
              <a:pathLst>
                <a:path h="1299368" w="10396140">
                  <a:moveTo>
                    <a:pt x="0" y="0"/>
                  </a:moveTo>
                  <a:lnTo>
                    <a:pt x="10396140" y="0"/>
                  </a:lnTo>
                  <a:lnTo>
                    <a:pt x="10396140" y="1299368"/>
                  </a:lnTo>
                  <a:lnTo>
                    <a:pt x="0" y="1299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396140" cy="13565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25"/>
                </a:lnSpc>
              </a:pPr>
              <a:r>
                <a:rPr lang="en-US" b="true" sz="6124" spc="-122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Dataset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665041"/>
            <a:ext cx="3898552" cy="487413"/>
            <a:chOff x="0" y="0"/>
            <a:chExt cx="5198070" cy="6498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Scope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435971"/>
            <a:ext cx="7805886" cy="453629"/>
            <a:chOff x="0" y="0"/>
            <a:chExt cx="10407848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Olympic medal winners from 1976 to 2008.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9401" y="3665041"/>
            <a:ext cx="3898552" cy="675680"/>
            <a:chOff x="0" y="0"/>
            <a:chExt cx="5198070" cy="9009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98070" cy="900907"/>
            </a:xfrm>
            <a:custGeom>
              <a:avLst/>
              <a:gdLst/>
              <a:ahLst/>
              <a:cxnLst/>
              <a:rect r="r" b="b" t="t" l="l"/>
              <a:pathLst>
                <a:path h="900907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900907"/>
                  </a:lnTo>
                  <a:lnTo>
                    <a:pt x="0" y="9009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198070" cy="93900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Columns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4435971"/>
            <a:ext cx="7805886" cy="453629"/>
            <a:chOff x="0" y="0"/>
            <a:chExt cx="10407848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City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4988719"/>
            <a:ext cx="7805886" cy="453629"/>
            <a:chOff x="0" y="0"/>
            <a:chExt cx="10407848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Year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5541466"/>
            <a:ext cx="7805886" cy="453629"/>
            <a:chOff x="0" y="0"/>
            <a:chExt cx="10407848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Sport &amp; Discipline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99401" y="6094214"/>
            <a:ext cx="7805886" cy="453629"/>
            <a:chOff x="0" y="0"/>
            <a:chExt cx="10407848" cy="604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Athlete Name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99401" y="6646961"/>
            <a:ext cx="7805886" cy="453629"/>
            <a:chOff x="0" y="0"/>
            <a:chExt cx="10407848" cy="604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Country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99401" y="7199710"/>
            <a:ext cx="7805886" cy="453629"/>
            <a:chOff x="0" y="0"/>
            <a:chExt cx="1040784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Medal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99401" y="7752458"/>
            <a:ext cx="7805886" cy="453629"/>
            <a:chOff x="0" y="0"/>
            <a:chExt cx="10407848" cy="60483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Gender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930896"/>
            <a:ext cx="9445526" cy="1949054"/>
            <a:chOff x="0" y="0"/>
            <a:chExt cx="12594035" cy="25987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598738"/>
            </a:xfrm>
            <a:custGeom>
              <a:avLst/>
              <a:gdLst/>
              <a:ahLst/>
              <a:cxnLst/>
              <a:rect r="r" b="b" t="t" l="l"/>
              <a:pathLst>
                <a:path h="25987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598738"/>
                  </a:lnTo>
                  <a:lnTo>
                    <a:pt x="0" y="2598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655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25"/>
                </a:lnSpc>
              </a:pPr>
              <a:r>
                <a:rPr lang="en-US" b="true" sz="6124" spc="-122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Cleaning &amp; Preprocessing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7475" y="4619327"/>
            <a:ext cx="505569" cy="505569"/>
            <a:chOff x="0" y="0"/>
            <a:chExt cx="674092" cy="6740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71799" y="4624090"/>
            <a:ext cx="3801516" cy="487412"/>
            <a:chOff x="0" y="0"/>
            <a:chExt cx="5068688" cy="6498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68688" cy="649883"/>
            </a:xfrm>
            <a:custGeom>
              <a:avLst/>
              <a:gdLst/>
              <a:ahLst/>
              <a:cxnLst/>
              <a:rect r="r" b="b" t="t" l="l"/>
              <a:pathLst>
                <a:path h="649883" w="5068688">
                  <a:moveTo>
                    <a:pt x="0" y="0"/>
                  </a:moveTo>
                  <a:lnTo>
                    <a:pt x="5068688" y="0"/>
                  </a:lnTo>
                  <a:lnTo>
                    <a:pt x="5068688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068688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Missing Values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71799" y="5281612"/>
            <a:ext cx="3801516" cy="907256"/>
            <a:chOff x="0" y="0"/>
            <a:chExt cx="5068688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686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068688">
                  <a:moveTo>
                    <a:pt x="0" y="0"/>
                  </a:moveTo>
                  <a:lnTo>
                    <a:pt x="5068688" y="0"/>
                  </a:lnTo>
                  <a:lnTo>
                    <a:pt x="50686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506868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Removed null values from key columns.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852071" y="4619327"/>
            <a:ext cx="505569" cy="505569"/>
            <a:chOff x="0" y="0"/>
            <a:chExt cx="674092" cy="6740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636395" y="4624090"/>
            <a:ext cx="3801516" cy="487412"/>
            <a:chOff x="0" y="0"/>
            <a:chExt cx="5068688" cy="6498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68688" cy="649883"/>
            </a:xfrm>
            <a:custGeom>
              <a:avLst/>
              <a:gdLst/>
              <a:ahLst/>
              <a:cxnLst/>
              <a:rect r="r" b="b" t="t" l="l"/>
              <a:pathLst>
                <a:path h="649883" w="5068688">
                  <a:moveTo>
                    <a:pt x="0" y="0"/>
                  </a:moveTo>
                  <a:lnTo>
                    <a:pt x="5068688" y="0"/>
                  </a:lnTo>
                  <a:lnTo>
                    <a:pt x="5068688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068688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Standardization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636395" y="5281612"/>
            <a:ext cx="3801516" cy="1360885"/>
            <a:chOff x="0" y="0"/>
            <a:chExt cx="5068688" cy="18145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06868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068688">
                  <a:moveTo>
                    <a:pt x="0" y="0"/>
                  </a:moveTo>
                  <a:lnTo>
                    <a:pt x="5068688" y="0"/>
                  </a:lnTo>
                  <a:lnTo>
                    <a:pt x="506868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506868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Converted data types, removed duplicates, formatted names.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87475" y="7240191"/>
            <a:ext cx="505569" cy="505569"/>
            <a:chOff x="0" y="0"/>
            <a:chExt cx="674092" cy="67409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502666" y="0"/>
                  </a:lnTo>
                  <a:cubicBezTo>
                    <a:pt x="590296" y="0"/>
                    <a:pt x="661416" y="71120"/>
                    <a:pt x="661416" y="158750"/>
                  </a:cubicBezTo>
                  <a:lnTo>
                    <a:pt x="661416" y="502666"/>
                  </a:lnTo>
                  <a:cubicBezTo>
                    <a:pt x="661416" y="590296"/>
                    <a:pt x="590296" y="661416"/>
                    <a:pt x="502666" y="661416"/>
                  </a:cubicBezTo>
                  <a:lnTo>
                    <a:pt x="158750" y="661416"/>
                  </a:lnTo>
                  <a:cubicBezTo>
                    <a:pt x="71120" y="661416"/>
                    <a:pt x="0" y="590296"/>
                    <a:pt x="0" y="502666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74116" cy="674116"/>
            </a:xfrm>
            <a:custGeom>
              <a:avLst/>
              <a:gdLst/>
              <a:ahLst/>
              <a:cxnLst/>
              <a:rect r="r" b="b" t="t" l="l"/>
              <a:pathLst>
                <a:path h="674116" w="674116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lnTo>
                    <a:pt x="509016" y="6350"/>
                  </a:lnTo>
                  <a:lnTo>
                    <a:pt x="509016" y="0"/>
                  </a:lnTo>
                  <a:cubicBezTo>
                    <a:pt x="600202" y="0"/>
                    <a:pt x="674116" y="73914"/>
                    <a:pt x="674116" y="165100"/>
                  </a:cubicBezTo>
                  <a:lnTo>
                    <a:pt x="674116" y="509016"/>
                  </a:lnTo>
                  <a:lnTo>
                    <a:pt x="667766" y="509016"/>
                  </a:lnTo>
                  <a:lnTo>
                    <a:pt x="674116" y="509016"/>
                  </a:lnTo>
                  <a:cubicBezTo>
                    <a:pt x="674116" y="600202"/>
                    <a:pt x="600202" y="674116"/>
                    <a:pt x="509016" y="674116"/>
                  </a:cubicBezTo>
                  <a:lnTo>
                    <a:pt x="509016" y="667766"/>
                  </a:lnTo>
                  <a:lnTo>
                    <a:pt x="509016" y="674116"/>
                  </a:lnTo>
                  <a:lnTo>
                    <a:pt x="165100" y="674116"/>
                  </a:lnTo>
                  <a:lnTo>
                    <a:pt x="165100" y="667766"/>
                  </a:lnTo>
                  <a:lnTo>
                    <a:pt x="165100" y="674116"/>
                  </a:lnTo>
                  <a:cubicBezTo>
                    <a:pt x="73914" y="674116"/>
                    <a:pt x="0" y="600202"/>
                    <a:pt x="0" y="509016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09016"/>
                  </a:lnTo>
                  <a:lnTo>
                    <a:pt x="6350" y="509016"/>
                  </a:lnTo>
                  <a:lnTo>
                    <a:pt x="12700" y="509016"/>
                  </a:lnTo>
                  <a:cubicBezTo>
                    <a:pt x="12700" y="593217"/>
                    <a:pt x="80899" y="661416"/>
                    <a:pt x="165100" y="661416"/>
                  </a:cubicBezTo>
                  <a:lnTo>
                    <a:pt x="509016" y="661416"/>
                  </a:lnTo>
                  <a:cubicBezTo>
                    <a:pt x="593217" y="661416"/>
                    <a:pt x="661416" y="593217"/>
                    <a:pt x="661416" y="509016"/>
                  </a:cubicBezTo>
                  <a:lnTo>
                    <a:pt x="661416" y="165100"/>
                  </a:lnTo>
                  <a:lnTo>
                    <a:pt x="667766" y="165100"/>
                  </a:lnTo>
                  <a:lnTo>
                    <a:pt x="661416" y="165100"/>
                  </a:lnTo>
                  <a:cubicBezTo>
                    <a:pt x="661416" y="80899"/>
                    <a:pt x="593217" y="12700"/>
                    <a:pt x="509016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771799" y="7244954"/>
            <a:ext cx="3898552" cy="487412"/>
            <a:chOff x="0" y="0"/>
            <a:chExt cx="5198070" cy="64988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5198070" cy="6879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b="true" sz="3062" spc="-61">
                  <a:solidFill>
                    <a:srgbClr val="27252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Feature Engineering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771799" y="7902476"/>
            <a:ext cx="8665964" cy="453629"/>
            <a:chOff x="0" y="0"/>
            <a:chExt cx="11554618" cy="60483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554618" cy="604838"/>
            </a:xfrm>
            <a:custGeom>
              <a:avLst/>
              <a:gdLst/>
              <a:ahLst/>
              <a:cxnLst/>
              <a:rect r="r" b="b" t="t" l="l"/>
              <a:pathLst>
                <a:path h="604838" w="11554618">
                  <a:moveTo>
                    <a:pt x="0" y="0"/>
                  </a:moveTo>
                  <a:lnTo>
                    <a:pt x="11554618" y="0"/>
                  </a:lnTo>
                  <a:lnTo>
                    <a:pt x="1155461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1155461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spc="-4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Added features like total medals, gender ratio, athlete performance.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3716000"/>
              <a:chOff x="0" y="0"/>
              <a:chExt cx="24384000" cy="13716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3716000"/>
              </a:xfrm>
              <a:custGeom>
                <a:avLst/>
                <a:gdLst/>
                <a:ahLst/>
                <a:cxnLst/>
                <a:rect r="r" b="b" t="t" l="l"/>
                <a:pathLst>
                  <a:path h="13716000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3716000"/>
                    </a:lnTo>
                    <a:lnTo>
                      <a:pt x="0" y="13716000"/>
                    </a:lnTo>
                    <a:close/>
                  </a:path>
                </a:pathLst>
              </a:custGeom>
              <a:solidFill>
                <a:srgbClr val="FAF2E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24384000" cy="13716000"/>
              <a:chOff x="0" y="0"/>
              <a:chExt cx="24384000" cy="13716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4384000" cy="13716000"/>
              </a:xfrm>
              <a:custGeom>
                <a:avLst/>
                <a:gdLst/>
                <a:ahLst/>
                <a:cxnLst/>
                <a:rect r="r" b="b" t="t" l="l"/>
                <a:pathLst>
                  <a:path h="13716000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3716000"/>
                    </a:lnTo>
                    <a:lnTo>
                      <a:pt x="0" y="13716000"/>
                    </a:lnTo>
                    <a:close/>
                  </a:path>
                </a:pathLst>
              </a:custGeom>
              <a:solidFill>
                <a:srgbClr val="FDFAF7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762983" y="136649"/>
            <a:ext cx="9445526" cy="2207795"/>
            <a:chOff x="0" y="0"/>
            <a:chExt cx="12594035" cy="29437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943727"/>
            </a:xfrm>
            <a:custGeom>
              <a:avLst/>
              <a:gdLst/>
              <a:ahLst/>
              <a:cxnLst/>
              <a:rect r="r" b="b" t="t" l="l"/>
              <a:pathLst>
                <a:path h="294372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943727"/>
                  </a:lnTo>
                  <a:lnTo>
                    <a:pt x="0" y="29437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30008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25"/>
                </a:lnSpc>
              </a:pPr>
              <a:r>
                <a:rPr lang="en-US" b="true" sz="6124" spc="-122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Medal Distribution by Country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762455" y="2344444"/>
            <a:ext cx="10076868" cy="7557651"/>
          </a:xfrm>
          <a:custGeom>
            <a:avLst/>
            <a:gdLst/>
            <a:ahLst/>
            <a:cxnLst/>
            <a:rect r="r" b="b" t="t" l="l"/>
            <a:pathLst>
              <a:path h="7557651" w="10076868">
                <a:moveTo>
                  <a:pt x="0" y="0"/>
                </a:moveTo>
                <a:lnTo>
                  <a:pt x="10076868" y="0"/>
                </a:lnTo>
                <a:lnTo>
                  <a:pt x="10076868" y="7557651"/>
                </a:lnTo>
                <a:lnTo>
                  <a:pt x="0" y="7557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7758" y="4691793"/>
            <a:ext cx="7232851" cy="278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7"/>
              </a:lnSpc>
            </a:pPr>
            <a:r>
              <a:rPr lang="en-US" sz="3955" b="true">
                <a:solidFill>
                  <a:srgbClr val="FFD70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 : The United States, Soviet Union, and China dominate the medal tally.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3716000"/>
              <a:chOff x="0" y="0"/>
              <a:chExt cx="24384000" cy="13716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3716000"/>
              </a:xfrm>
              <a:custGeom>
                <a:avLst/>
                <a:gdLst/>
                <a:ahLst/>
                <a:cxnLst/>
                <a:rect r="r" b="b" t="t" l="l"/>
                <a:pathLst>
                  <a:path h="13716000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3716000"/>
                    </a:lnTo>
                    <a:lnTo>
                      <a:pt x="0" y="13716000"/>
                    </a:lnTo>
                    <a:close/>
                  </a:path>
                </a:pathLst>
              </a:custGeom>
              <a:solidFill>
                <a:srgbClr val="FAF2E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24384000" cy="13716000"/>
              <a:chOff x="0" y="0"/>
              <a:chExt cx="24384000" cy="13716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4384000" cy="13716000"/>
              </a:xfrm>
              <a:custGeom>
                <a:avLst/>
                <a:gdLst/>
                <a:ahLst/>
                <a:cxnLst/>
                <a:rect r="r" b="b" t="t" l="l"/>
                <a:pathLst>
                  <a:path h="13716000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3716000"/>
                    </a:lnTo>
                    <a:lnTo>
                      <a:pt x="0" y="13716000"/>
                    </a:lnTo>
                    <a:close/>
                  </a:path>
                </a:pathLst>
              </a:custGeom>
              <a:solidFill>
                <a:srgbClr val="FDFAF7"/>
              </a:solidFill>
            </p:spPr>
          </p:sp>
        </p:grpSp>
      </p:grpSp>
      <p:grpSp>
        <p:nvGrpSpPr>
          <p:cNvPr name="Group 7" id="7"/>
          <p:cNvGrpSpPr/>
          <p:nvPr/>
        </p:nvGrpSpPr>
        <p:grpSpPr>
          <a:xfrm rot="0">
            <a:off x="360616" y="136649"/>
            <a:ext cx="8430724" cy="2359675"/>
            <a:chOff x="0" y="0"/>
            <a:chExt cx="11174690" cy="31276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74690" cy="3127684"/>
            </a:xfrm>
            <a:custGeom>
              <a:avLst/>
              <a:gdLst/>
              <a:ahLst/>
              <a:cxnLst/>
              <a:rect r="r" b="b" t="t" l="l"/>
              <a:pathLst>
                <a:path h="3127684" w="11174690">
                  <a:moveTo>
                    <a:pt x="0" y="0"/>
                  </a:moveTo>
                  <a:lnTo>
                    <a:pt x="11174690" y="0"/>
                  </a:lnTo>
                  <a:lnTo>
                    <a:pt x="11174690" y="3127684"/>
                  </a:lnTo>
                  <a:lnTo>
                    <a:pt x="0" y="31276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174690" cy="318483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122"/>
                </a:lnSpc>
              </a:pPr>
              <a:r>
                <a:rPr lang="en-US" b="true" sz="6524" spc="-130">
                  <a:solidFill>
                    <a:srgbClr val="F95F8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Medals Won Over the Years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762455" y="2652276"/>
            <a:ext cx="9946343" cy="6328360"/>
          </a:xfrm>
          <a:custGeom>
            <a:avLst/>
            <a:gdLst/>
            <a:ahLst/>
            <a:cxnLst/>
            <a:rect r="r" b="b" t="t" l="l"/>
            <a:pathLst>
              <a:path h="6328360" w="9946343">
                <a:moveTo>
                  <a:pt x="0" y="0"/>
                </a:moveTo>
                <a:lnTo>
                  <a:pt x="9946343" y="0"/>
                </a:lnTo>
                <a:lnTo>
                  <a:pt x="9946343" y="6328360"/>
                </a:lnTo>
                <a:lnTo>
                  <a:pt x="0" y="632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0616" y="4268618"/>
            <a:ext cx="7141298" cy="30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2"/>
              </a:lnSpc>
            </a:pPr>
            <a:r>
              <a:rPr lang="en-US" sz="3466" b="true">
                <a:solidFill>
                  <a:srgbClr val="5A5A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 : A spike in medals in some years due to increased participation. Some countries saw a decline post-1990 due to political factors.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3716000"/>
              <a:chOff x="0" y="0"/>
              <a:chExt cx="24384000" cy="13716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3716000"/>
              </a:xfrm>
              <a:custGeom>
                <a:avLst/>
                <a:gdLst/>
                <a:ahLst/>
                <a:cxnLst/>
                <a:rect r="r" b="b" t="t" l="l"/>
                <a:pathLst>
                  <a:path h="13716000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3716000"/>
                    </a:lnTo>
                    <a:lnTo>
                      <a:pt x="0" y="13716000"/>
                    </a:lnTo>
                    <a:close/>
                  </a:path>
                </a:pathLst>
              </a:custGeom>
              <a:solidFill>
                <a:srgbClr val="FAF2E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24384000" cy="13716000"/>
              <a:chOff x="0" y="0"/>
              <a:chExt cx="24384000" cy="13716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4384000" cy="13716000"/>
              </a:xfrm>
              <a:custGeom>
                <a:avLst/>
                <a:gdLst/>
                <a:ahLst/>
                <a:cxnLst/>
                <a:rect r="r" b="b" t="t" l="l"/>
                <a:pathLst>
                  <a:path h="13716000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3716000"/>
                    </a:lnTo>
                    <a:lnTo>
                      <a:pt x="0" y="13716000"/>
                    </a:lnTo>
                    <a:close/>
                  </a:path>
                </a:pathLst>
              </a:custGeom>
              <a:solidFill>
                <a:srgbClr val="FDFAF7"/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0107627" y="1548471"/>
            <a:ext cx="7522750" cy="7882466"/>
          </a:xfrm>
          <a:custGeom>
            <a:avLst/>
            <a:gdLst/>
            <a:ahLst/>
            <a:cxnLst/>
            <a:rect r="r" b="b" t="t" l="l"/>
            <a:pathLst>
              <a:path h="7882466" w="7522750">
                <a:moveTo>
                  <a:pt x="0" y="0"/>
                </a:moveTo>
                <a:lnTo>
                  <a:pt x="7522750" y="0"/>
                </a:lnTo>
                <a:lnTo>
                  <a:pt x="7522750" y="7882466"/>
                </a:lnTo>
                <a:lnTo>
                  <a:pt x="0" y="7882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0616" y="3442961"/>
            <a:ext cx="9234555" cy="402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3839" b="true">
                <a:solidFill>
                  <a:srgbClr val="5A5A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 : </a:t>
            </a:r>
          </a:p>
          <a:p>
            <a:pPr algn="l" marL="828870" indent="-414435" lvl="1">
              <a:lnSpc>
                <a:spcPts val="5374"/>
              </a:lnSpc>
              <a:buFont typeface="Arial"/>
              <a:buChar char="•"/>
            </a:pPr>
            <a:r>
              <a:rPr lang="en-US" b="true" sz="3839">
                <a:solidFill>
                  <a:srgbClr val="5A5A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number of female participants increased significantly after 1980.</a:t>
            </a:r>
          </a:p>
          <a:p>
            <a:pPr algn="l" marL="828870" indent="-414435" lvl="1">
              <a:lnSpc>
                <a:spcPts val="5374"/>
              </a:lnSpc>
              <a:buFont typeface="Arial"/>
              <a:buChar char="•"/>
            </a:pPr>
            <a:r>
              <a:rPr lang="en-US" b="true" sz="3839">
                <a:solidFill>
                  <a:srgbClr val="5A5A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Some events are still male-dominated, while others have balanced participation.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0616" y="64754"/>
            <a:ext cx="8247605" cy="181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5227" b="true">
                <a:solidFill>
                  <a:srgbClr val="F95F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Gender Distribution over Events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3716000"/>
              <a:chOff x="0" y="0"/>
              <a:chExt cx="24384000" cy="13716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384000" cy="13716000"/>
              </a:xfrm>
              <a:custGeom>
                <a:avLst/>
                <a:gdLst/>
                <a:ahLst/>
                <a:cxnLst/>
                <a:rect r="r" b="b" t="t" l="l"/>
                <a:pathLst>
                  <a:path h="13716000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3716000"/>
                    </a:lnTo>
                    <a:lnTo>
                      <a:pt x="0" y="13716000"/>
                    </a:lnTo>
                    <a:close/>
                  </a:path>
                </a:pathLst>
              </a:custGeom>
              <a:solidFill>
                <a:srgbClr val="FAF2E9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24384000" cy="13716000"/>
              <a:chOff x="0" y="0"/>
              <a:chExt cx="24384000" cy="13716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4384000" cy="13716000"/>
              </a:xfrm>
              <a:custGeom>
                <a:avLst/>
                <a:gdLst/>
                <a:ahLst/>
                <a:cxnLst/>
                <a:rect r="r" b="b" t="t" l="l"/>
                <a:pathLst>
                  <a:path h="13716000" w="24384000">
                    <a:moveTo>
                      <a:pt x="0" y="0"/>
                    </a:moveTo>
                    <a:lnTo>
                      <a:pt x="24384000" y="0"/>
                    </a:lnTo>
                    <a:lnTo>
                      <a:pt x="24384000" y="13716000"/>
                    </a:lnTo>
                    <a:lnTo>
                      <a:pt x="0" y="13716000"/>
                    </a:lnTo>
                    <a:close/>
                  </a:path>
                </a:pathLst>
              </a:custGeom>
              <a:solidFill>
                <a:srgbClr val="FDFAF7"/>
              </a:solid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8859303" y="2035904"/>
            <a:ext cx="8985873" cy="7222396"/>
          </a:xfrm>
          <a:custGeom>
            <a:avLst/>
            <a:gdLst/>
            <a:ahLst/>
            <a:cxnLst/>
            <a:rect r="r" b="b" t="t" l="l"/>
            <a:pathLst>
              <a:path h="7222396" w="8985873">
                <a:moveTo>
                  <a:pt x="0" y="0"/>
                </a:moveTo>
                <a:lnTo>
                  <a:pt x="8985873" y="0"/>
                </a:lnTo>
                <a:lnTo>
                  <a:pt x="8985873" y="7222396"/>
                </a:lnTo>
                <a:lnTo>
                  <a:pt x="0" y="7222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2455" y="3938497"/>
            <a:ext cx="7943928" cy="335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3839" b="true">
                <a:solidFill>
                  <a:srgbClr val="5A5A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 : </a:t>
            </a:r>
          </a:p>
          <a:p>
            <a:pPr algn="l">
              <a:lnSpc>
                <a:spcPts val="5374"/>
              </a:lnSpc>
            </a:pPr>
            <a:r>
              <a:rPr lang="en-US" sz="3839" b="true">
                <a:solidFill>
                  <a:srgbClr val="65656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Michael Phelps has dominated swimming. Gymnastics and Athletics contribute significantly to medal wins.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2455" y="358906"/>
            <a:ext cx="8953238" cy="1970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5"/>
              </a:lnSpc>
            </a:pPr>
            <a:r>
              <a:rPr lang="en-US" sz="5675" b="true">
                <a:solidFill>
                  <a:srgbClr val="F95F8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Athletes in Olympic History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DAGeUsDU3YM</dc:identifier>
  <dcterms:modified xsi:type="dcterms:W3CDTF">2011-08-01T06:04:30Z</dcterms:modified>
  <cp:revision>1</cp:revision>
  <dc:title>Olympics-Data_Analysis.pptx</dc:title>
</cp:coreProperties>
</file>